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14"/>
  </p:notesMasterIdLst>
  <p:sldIdLst>
    <p:sldId id="256" r:id="rId4"/>
    <p:sldId id="299" r:id="rId5"/>
    <p:sldId id="300" r:id="rId6"/>
    <p:sldId id="305" r:id="rId7"/>
    <p:sldId id="306" r:id="rId8"/>
    <p:sldId id="308" r:id="rId9"/>
    <p:sldId id="304" r:id="rId10"/>
    <p:sldId id="303" r:id="rId11"/>
    <p:sldId id="307" r:id="rId12"/>
    <p:sldId id="30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66" d="100"/>
          <a:sy n="66" d="100"/>
        </p:scale>
        <p:origin x="0" y="0"/>
      </p:cViewPr>
      <p:guideLst/>
    </p:cSldViewPr>
  </p:slide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6A0970-AB5F-4CF0-9347-E2B62803C168}" type="datetimeFigureOut">
              <a:rPr lang="fr-FR" smtClean="0"/>
              <a:t>15/09/2023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826551-36BB-46AC-A6FB-63BC74AC5BE4}" type="slidenum">
              <a:rPr lang="fr-FR" smtClean="0"/>
              <a:t>‹N°›</a:t>
            </a:fld>
            <a:endParaRPr lang="fr-FR"/>
          </a:p>
        </p:txBody>
      </p:sp>
    </p:spTree>
    <p:extLst>
      <p:ext uri="{BB962C8B-B14F-4D97-AF65-F5344CB8AC3E}">
        <p14:creationId xmlns:p14="http://schemas.microsoft.com/office/powerpoint/2010/main" val="3332367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F19E55D-5A33-4777-A7A4-71B041ECB424}" type="datetimeFigureOut">
              <a:rPr lang="en-GB" smtClean="0"/>
              <a:t>15/09/2023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0539DD-B3D2-490F-8D61-3B0A2EF9120A}" type="slidenum">
              <a:rPr lang="en-GB" smtClean="0"/>
              <a:t>‹N°›</a:t>
            </a:fld>
            <a:endParaRPr lang="en-GB"/>
          </a:p>
        </p:txBody>
      </p:sp>
    </p:spTree>
    <p:extLst>
      <p:ext uri="{BB962C8B-B14F-4D97-AF65-F5344CB8AC3E}">
        <p14:creationId xmlns:p14="http://schemas.microsoft.com/office/powerpoint/2010/main" val="944262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F19E55D-5A33-4777-A7A4-71B041ECB424}" type="datetimeFigureOut">
              <a:rPr lang="en-GB" smtClean="0"/>
              <a:t>15/09/2023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0539DD-B3D2-490F-8D61-3B0A2EF9120A}" type="slidenum">
              <a:rPr lang="en-GB" smtClean="0"/>
              <a:t>‹N°›</a:t>
            </a:fld>
            <a:endParaRPr lang="en-GB"/>
          </a:p>
        </p:txBody>
      </p:sp>
    </p:spTree>
    <p:extLst>
      <p:ext uri="{BB962C8B-B14F-4D97-AF65-F5344CB8AC3E}">
        <p14:creationId xmlns:p14="http://schemas.microsoft.com/office/powerpoint/2010/main" val="2610753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F19E55D-5A33-4777-A7A4-71B041ECB424}" type="datetimeFigureOut">
              <a:rPr lang="en-GB" smtClean="0"/>
              <a:t>15/09/2023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0539DD-B3D2-490F-8D61-3B0A2EF9120A}" type="slidenum">
              <a:rPr lang="en-GB" smtClean="0"/>
              <a:t>‹N°›</a:t>
            </a:fld>
            <a:endParaRPr lang="en-GB"/>
          </a:p>
        </p:txBody>
      </p:sp>
    </p:spTree>
    <p:extLst>
      <p:ext uri="{BB962C8B-B14F-4D97-AF65-F5344CB8AC3E}">
        <p14:creationId xmlns:p14="http://schemas.microsoft.com/office/powerpoint/2010/main" val="2733586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F19E55D-5A33-4777-A7A4-71B041ECB424}" type="datetimeFigureOut">
              <a:rPr lang="en-GB" smtClean="0"/>
              <a:t>15/09/2023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0539DD-B3D2-490F-8D61-3B0A2EF9120A}" type="slidenum">
              <a:rPr lang="en-GB" smtClean="0"/>
              <a:t>‹N°›</a:t>
            </a:fld>
            <a:endParaRPr lang="en-GB"/>
          </a:p>
        </p:txBody>
      </p:sp>
    </p:spTree>
    <p:extLst>
      <p:ext uri="{BB962C8B-B14F-4D97-AF65-F5344CB8AC3E}">
        <p14:creationId xmlns:p14="http://schemas.microsoft.com/office/powerpoint/2010/main" val="2996848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F19E55D-5A33-4777-A7A4-71B041ECB424}" type="datetimeFigureOut">
              <a:rPr lang="en-GB" smtClean="0"/>
              <a:t>15/09/2023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0539DD-B3D2-490F-8D61-3B0A2EF9120A}" type="slidenum">
              <a:rPr lang="en-GB" smtClean="0"/>
              <a:t>‹N°›</a:t>
            </a:fld>
            <a:endParaRPr lang="en-GB"/>
          </a:p>
        </p:txBody>
      </p:sp>
    </p:spTree>
    <p:extLst>
      <p:ext uri="{BB962C8B-B14F-4D97-AF65-F5344CB8AC3E}">
        <p14:creationId xmlns:p14="http://schemas.microsoft.com/office/powerpoint/2010/main" val="142096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F19E55D-5A33-4777-A7A4-71B041ECB424}" type="datetimeFigureOut">
              <a:rPr lang="en-GB" smtClean="0"/>
              <a:t>15/09/2023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0539DD-B3D2-490F-8D61-3B0A2EF9120A}" type="slidenum">
              <a:rPr lang="en-GB" smtClean="0"/>
              <a:t>‹N°›</a:t>
            </a:fld>
            <a:endParaRPr lang="en-GB"/>
          </a:p>
        </p:txBody>
      </p:sp>
    </p:spTree>
    <p:extLst>
      <p:ext uri="{BB962C8B-B14F-4D97-AF65-F5344CB8AC3E}">
        <p14:creationId xmlns:p14="http://schemas.microsoft.com/office/powerpoint/2010/main" val="833492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F19E55D-5A33-4777-A7A4-71B041ECB424}" type="datetimeFigureOut">
              <a:rPr lang="en-GB" smtClean="0"/>
              <a:t>15/09/2023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10539DD-B3D2-490F-8D61-3B0A2EF9120A}" type="slidenum">
              <a:rPr lang="en-GB" smtClean="0"/>
              <a:t>‹N°›</a:t>
            </a:fld>
            <a:endParaRPr lang="en-GB"/>
          </a:p>
        </p:txBody>
      </p:sp>
    </p:spTree>
    <p:extLst>
      <p:ext uri="{BB962C8B-B14F-4D97-AF65-F5344CB8AC3E}">
        <p14:creationId xmlns:p14="http://schemas.microsoft.com/office/powerpoint/2010/main" val="2552552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F19E55D-5A33-4777-A7A4-71B041ECB424}" type="datetimeFigureOut">
              <a:rPr lang="en-GB" smtClean="0"/>
              <a:t>15/09/2023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10539DD-B3D2-490F-8D61-3B0A2EF9120A}" type="slidenum">
              <a:rPr lang="en-GB" smtClean="0"/>
              <a:t>‹N°›</a:t>
            </a:fld>
            <a:endParaRPr lang="en-GB"/>
          </a:p>
        </p:txBody>
      </p:sp>
    </p:spTree>
    <p:extLst>
      <p:ext uri="{BB962C8B-B14F-4D97-AF65-F5344CB8AC3E}">
        <p14:creationId xmlns:p14="http://schemas.microsoft.com/office/powerpoint/2010/main" val="3276751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19E55D-5A33-4777-A7A4-71B041ECB424}" type="datetimeFigureOut">
              <a:rPr lang="en-GB" smtClean="0"/>
              <a:t>15/09/2023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10539DD-B3D2-490F-8D61-3B0A2EF9120A}" type="slidenum">
              <a:rPr lang="en-GB" smtClean="0"/>
              <a:t>‹N°›</a:t>
            </a:fld>
            <a:endParaRPr lang="en-GB"/>
          </a:p>
        </p:txBody>
      </p:sp>
    </p:spTree>
    <p:extLst>
      <p:ext uri="{BB962C8B-B14F-4D97-AF65-F5344CB8AC3E}">
        <p14:creationId xmlns:p14="http://schemas.microsoft.com/office/powerpoint/2010/main" val="101940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F19E55D-5A33-4777-A7A4-71B041ECB424}" type="datetimeFigureOut">
              <a:rPr lang="en-GB" smtClean="0"/>
              <a:t>15/09/2023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0539DD-B3D2-490F-8D61-3B0A2EF9120A}" type="slidenum">
              <a:rPr lang="en-GB" smtClean="0"/>
              <a:t>‹N°›</a:t>
            </a:fld>
            <a:endParaRPr lang="en-GB"/>
          </a:p>
        </p:txBody>
      </p:sp>
    </p:spTree>
    <p:extLst>
      <p:ext uri="{BB962C8B-B14F-4D97-AF65-F5344CB8AC3E}">
        <p14:creationId xmlns:p14="http://schemas.microsoft.com/office/powerpoint/2010/main" val="1520237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F19E55D-5A33-4777-A7A4-71B041ECB424}" type="datetimeFigureOut">
              <a:rPr lang="en-GB" smtClean="0"/>
              <a:t>15/09/2023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0539DD-B3D2-490F-8D61-3B0A2EF9120A}" type="slidenum">
              <a:rPr lang="en-GB" smtClean="0"/>
              <a:t>‹N°›</a:t>
            </a:fld>
            <a:endParaRPr lang="en-GB"/>
          </a:p>
        </p:txBody>
      </p:sp>
    </p:spTree>
    <p:extLst>
      <p:ext uri="{BB962C8B-B14F-4D97-AF65-F5344CB8AC3E}">
        <p14:creationId xmlns:p14="http://schemas.microsoft.com/office/powerpoint/2010/main" val="2216569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19E55D-5A33-4777-A7A4-71B041ECB424}" type="datetimeFigureOut">
              <a:rPr lang="en-GB" smtClean="0"/>
              <a:t>15/09/2023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0539DD-B3D2-490F-8D61-3B0A2EF9120A}" type="slidenum">
              <a:rPr lang="en-GB" smtClean="0"/>
              <a:t>‹N°›</a:t>
            </a:fld>
            <a:endParaRPr lang="en-GB"/>
          </a:p>
        </p:txBody>
      </p:sp>
    </p:spTree>
    <p:extLst>
      <p:ext uri="{BB962C8B-B14F-4D97-AF65-F5344CB8AC3E}">
        <p14:creationId xmlns:p14="http://schemas.microsoft.com/office/powerpoint/2010/main" val="3019671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9736491" y="160812"/>
            <a:ext cx="2347225" cy="1145446"/>
          </a:xfrm>
          <a:prstGeom prst="rect">
            <a:avLst/>
          </a:prstGeom>
        </p:spPr>
      </p:pic>
      <p:sp>
        <p:nvSpPr>
          <p:cNvPr id="7" name="Sous-titre 6">
            <a:extLst>
              <a:ext uri="{FF2B5EF4-FFF2-40B4-BE49-F238E27FC236}">
                <a16:creationId xmlns:a16="http://schemas.microsoft.com/office/drawing/2014/main" id="{C72327D6-8445-5BA1-75F3-CB1A76652E54}"/>
              </a:ext>
            </a:extLst>
          </p:cNvPr>
          <p:cNvSpPr>
            <a:spLocks noGrp="1"/>
          </p:cNvSpPr>
          <p:nvPr>
            <p:ph type="subTitle" idx="1"/>
          </p:nvPr>
        </p:nvSpPr>
        <p:spPr>
          <a:xfrm>
            <a:off x="2739483" y="2687634"/>
            <a:ext cx="9144000" cy="1655762"/>
          </a:xfrm>
        </p:spPr>
        <p:txBody>
          <a:bodyPr/>
          <a:lstStyle/>
          <a:p>
            <a:r>
              <a:rPr lang="fr-FR" sz="3200" b="1">
                <a:solidFill>
                  <a:schemeClr val="accent1">
                    <a:lumMod val="50000"/>
                  </a:schemeClr>
                </a:solidFill>
                <a:latin typeface="Poppins Medium" panose="00000600000000000000" pitchFamily="2" charset="0"/>
                <a:cs typeface="Poppins Medium" panose="00000600000000000000" pitchFamily="2" charset="0"/>
              </a:rPr>
              <a:t>Séminaire Ponts Alumni</a:t>
            </a:r>
          </a:p>
          <a:p>
            <a:r>
              <a:rPr lang="fr-FR" b="1">
                <a:solidFill>
                  <a:schemeClr val="accent1">
                    <a:lumMod val="50000"/>
                  </a:schemeClr>
                </a:solidFill>
                <a:latin typeface="Poppins Medium" panose="00000600000000000000" pitchFamily="2" charset="0"/>
                <a:cs typeface="Poppins Medium" panose="00000600000000000000" pitchFamily="2" charset="0"/>
              </a:rPr>
              <a:t>Analyse sondage cotisations 2020</a:t>
            </a:r>
            <a:endParaRPr lang="fr-FR" sz="1800" b="1">
              <a:solidFill>
                <a:schemeClr val="accent1">
                  <a:lumMod val="50000"/>
                </a:schemeClr>
              </a:solidFill>
              <a:latin typeface="Poppins Medium" panose="00000600000000000000" pitchFamily="2" charset="0"/>
              <a:cs typeface="Poppins Medium" panose="00000600000000000000" pitchFamily="2" charset="0"/>
            </a:endParaRPr>
          </a:p>
        </p:txBody>
      </p:sp>
      <p:sp>
        <p:nvSpPr>
          <p:cNvPr id="2" name="ZoneTexte 1">
            <a:extLst>
              <a:ext uri="{FF2B5EF4-FFF2-40B4-BE49-F238E27FC236}">
                <a16:creationId xmlns:a16="http://schemas.microsoft.com/office/drawing/2014/main" id="{FF155D84-9FC7-427A-1E1F-62DAB96521A9}"/>
              </a:ext>
            </a:extLst>
          </p:cNvPr>
          <p:cNvSpPr txBox="1"/>
          <p:nvPr/>
        </p:nvSpPr>
        <p:spPr>
          <a:xfrm>
            <a:off x="4638904" y="4371277"/>
            <a:ext cx="5295399" cy="400110"/>
          </a:xfrm>
          <a:prstGeom prst="rect">
            <a:avLst/>
          </a:prstGeom>
          <a:noFill/>
        </p:spPr>
        <p:txBody>
          <a:bodyPr wrap="square" rtlCol="0">
            <a:spAutoFit/>
          </a:bodyPr>
          <a:lstStyle/>
          <a:p>
            <a:pPr algn="ctr"/>
            <a:r>
              <a:rPr lang="fr-FR" sz="2000" b="1">
                <a:solidFill>
                  <a:schemeClr val="accent1">
                    <a:lumMod val="50000"/>
                  </a:schemeClr>
                </a:solidFill>
                <a:latin typeface="Poppins Medium" panose="00000600000000000000" pitchFamily="2" charset="0"/>
                <a:cs typeface="Poppins Medium" panose="00000600000000000000" pitchFamily="2" charset="0"/>
              </a:rPr>
              <a:t>14 octobre 2023</a:t>
            </a:r>
          </a:p>
        </p:txBody>
      </p:sp>
      <p:pic>
        <p:nvPicPr>
          <p:cNvPr id="3" name="Espace réservé pour une image  5" descr="Une image contenant arbre, extérieur, bâtiment, maison&#10;&#10;Description générée automatiquement">
            <a:extLst>
              <a:ext uri="{FF2B5EF4-FFF2-40B4-BE49-F238E27FC236}">
                <a16:creationId xmlns:a16="http://schemas.microsoft.com/office/drawing/2014/main" id="{332DD821-D496-894B-30D2-79D2BD7958D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6025" r="16028" b="3"/>
          <a:stretch/>
        </p:blipFill>
        <p:spPr>
          <a:xfrm>
            <a:off x="728878" y="836271"/>
            <a:ext cx="2642567" cy="5185458"/>
          </a:xfrm>
          <a:prstGeom prst="rect">
            <a:avLst/>
          </a:prstGeom>
          <a:noFill/>
        </p:spPr>
      </p:pic>
    </p:spTree>
    <p:extLst>
      <p:ext uri="{BB962C8B-B14F-4D97-AF65-F5344CB8AC3E}">
        <p14:creationId xmlns:p14="http://schemas.microsoft.com/office/powerpoint/2010/main" val="878978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E328B2-8A65-2AF7-F86F-1962FACD9AD6}"/>
              </a:ext>
            </a:extLst>
          </p:cNvPr>
          <p:cNvSpPr>
            <a:spLocks noGrp="1"/>
          </p:cNvSpPr>
          <p:nvPr>
            <p:ph type="title"/>
          </p:nvPr>
        </p:nvSpPr>
        <p:spPr/>
        <p:txBody>
          <a:bodyPr>
            <a:normAutofit/>
          </a:bodyPr>
          <a:lstStyle/>
          <a:p>
            <a:r>
              <a:rPr lang="fr-FR" sz="2800">
                <a:solidFill>
                  <a:schemeClr val="accent1">
                    <a:lumMod val="50000"/>
                  </a:schemeClr>
                </a:solidFill>
                <a:latin typeface="Poppins Medium" panose="020B0502040204020203" pitchFamily="2" charset="0"/>
                <a:cs typeface="Poppins Medium" panose="020B0502040204020203" pitchFamily="2" charset="0"/>
              </a:rPr>
              <a:t>Quelles sont les pistes pour Ponts Alumni ?</a:t>
            </a:r>
          </a:p>
        </p:txBody>
      </p:sp>
      <p:sp>
        <p:nvSpPr>
          <p:cNvPr id="3" name="Espace réservé du contenu 2">
            <a:extLst>
              <a:ext uri="{FF2B5EF4-FFF2-40B4-BE49-F238E27FC236}">
                <a16:creationId xmlns:a16="http://schemas.microsoft.com/office/drawing/2014/main" id="{162BE925-156B-8B59-60A5-2C250885F034}"/>
              </a:ext>
            </a:extLst>
          </p:cNvPr>
          <p:cNvSpPr>
            <a:spLocks noGrp="1"/>
          </p:cNvSpPr>
          <p:nvPr>
            <p:ph idx="1"/>
          </p:nvPr>
        </p:nvSpPr>
        <p:spPr>
          <a:xfrm>
            <a:off x="838200" y="1424181"/>
            <a:ext cx="10515600" cy="5068693"/>
          </a:xfrm>
        </p:spPr>
        <p:txBody>
          <a:bodyPr>
            <a:normAutofit fontScale="92500" lnSpcReduction="20000"/>
          </a:bodyPr>
          <a:lstStyle/>
          <a:p>
            <a:pPr marL="0" indent="0">
              <a:spcBef>
                <a:spcPct val="0"/>
              </a:spcBef>
              <a:buNone/>
            </a:pPr>
            <a:endParaRPr lang="fr-FR" sz="2000">
              <a:solidFill>
                <a:schemeClr val="accent1">
                  <a:lumMod val="50000"/>
                </a:schemeClr>
              </a:solidFill>
              <a:ea typeface="+mj-ea"/>
              <a:cs typeface="Poppins Medium" panose="020B0502040204020203" pitchFamily="2" charset="0"/>
            </a:endParaRPr>
          </a:p>
          <a:p>
            <a:pPr lvl="3">
              <a:spcBef>
                <a:spcPct val="0"/>
              </a:spcBef>
              <a:buFont typeface="Wingdings" panose="05000000000000000000" pitchFamily="2" charset="2"/>
              <a:buChar char="q"/>
            </a:pPr>
            <a:r>
              <a:rPr lang="fr-FR" sz="3200">
                <a:solidFill>
                  <a:schemeClr val="accent1">
                    <a:lumMod val="50000"/>
                  </a:schemeClr>
                </a:solidFill>
                <a:ea typeface="+mj-ea"/>
                <a:cs typeface="Poppins Medium" panose="020B0502040204020203" pitchFamily="2" charset="0"/>
              </a:rPr>
              <a:t> </a:t>
            </a:r>
            <a:r>
              <a:rPr lang="fr-FR" sz="2400">
                <a:solidFill>
                  <a:schemeClr val="accent1">
                    <a:lumMod val="50000"/>
                  </a:schemeClr>
                </a:solidFill>
                <a:ea typeface="+mj-ea"/>
                <a:cs typeface="Poppins Medium" panose="020B0502040204020203" pitchFamily="2" charset="0"/>
              </a:rPr>
              <a:t>le prix sera toujours trop élevé par rapports aux apports: le « retour sur investissement » n’est pas quantifiable.</a:t>
            </a:r>
          </a:p>
          <a:p>
            <a:pPr lvl="3">
              <a:spcBef>
                <a:spcPct val="0"/>
              </a:spcBef>
              <a:buFont typeface="Wingdings" panose="05000000000000000000" pitchFamily="2" charset="2"/>
              <a:buChar char="q"/>
            </a:pPr>
            <a:r>
              <a:rPr lang="fr-FR" sz="2400">
                <a:solidFill>
                  <a:schemeClr val="accent1">
                    <a:lumMod val="50000"/>
                  </a:schemeClr>
                </a:solidFill>
                <a:ea typeface="+mj-ea"/>
                <a:cs typeface="Poppins Medium" panose="020B0502040204020203" pitchFamily="2" charset="0"/>
              </a:rPr>
              <a:t>Communiquer pour convaincre</a:t>
            </a:r>
          </a:p>
          <a:p>
            <a:pPr lvl="3">
              <a:spcBef>
                <a:spcPct val="0"/>
              </a:spcBef>
              <a:buFont typeface="Wingdings" panose="05000000000000000000" pitchFamily="2" charset="2"/>
              <a:buChar char="q"/>
            </a:pPr>
            <a:r>
              <a:rPr lang="fr-FR" sz="2400">
                <a:solidFill>
                  <a:schemeClr val="accent1">
                    <a:lumMod val="50000"/>
                  </a:schemeClr>
                </a:solidFill>
                <a:ea typeface="+mj-ea"/>
                <a:cs typeface="Poppins Medium" panose="020B0502040204020203" pitchFamily="2" charset="0"/>
              </a:rPr>
              <a:t> populations différentes, donc communiquer différemment suivant les publics visés</a:t>
            </a:r>
          </a:p>
          <a:p>
            <a:pPr lvl="3">
              <a:spcBef>
                <a:spcPct val="0"/>
              </a:spcBef>
              <a:buFont typeface="Wingdings" panose="05000000000000000000" pitchFamily="2" charset="2"/>
              <a:buChar char="q"/>
            </a:pPr>
            <a:r>
              <a:rPr lang="fr-FR" sz="2400">
                <a:solidFill>
                  <a:schemeClr val="accent1">
                    <a:lumMod val="50000"/>
                  </a:schemeClr>
                </a:solidFill>
                <a:ea typeface="+mj-ea"/>
                <a:cs typeface="Poppins Medium" panose="020B0502040204020203" pitchFamily="2" charset="0"/>
              </a:rPr>
              <a:t>Exploiter le « je cotise quand j’en ai besoin »: événements systématiquement payants pour non adhérents, au bout de 2/3 cotisation plus intéressante, proposer l’adhésion lors de l’inscription ou post/évènement…</a:t>
            </a:r>
          </a:p>
          <a:p>
            <a:pPr lvl="3">
              <a:spcBef>
                <a:spcPct val="0"/>
              </a:spcBef>
              <a:buFont typeface="Wingdings" panose="05000000000000000000" pitchFamily="2" charset="2"/>
              <a:buChar char="q"/>
            </a:pPr>
            <a:r>
              <a:rPr lang="fr-FR" sz="2400">
                <a:solidFill>
                  <a:schemeClr val="accent1">
                    <a:lumMod val="50000"/>
                  </a:schemeClr>
                </a:solidFill>
                <a:ea typeface="+mj-ea"/>
                <a:cs typeface="Poppins Medium" panose="020B0502040204020203" pitchFamily="2" charset="0"/>
              </a:rPr>
              <a:t> </a:t>
            </a:r>
            <a:r>
              <a:rPr lang="fr-FR" sz="2400" err="1">
                <a:solidFill>
                  <a:schemeClr val="accent1">
                    <a:lumMod val="50000"/>
                  </a:schemeClr>
                </a:solidFill>
                <a:ea typeface="+mj-ea"/>
                <a:cs typeface="Poppins Medium" panose="020B0502040204020203" pitchFamily="2" charset="0"/>
              </a:rPr>
              <a:t>alumni</a:t>
            </a:r>
            <a:r>
              <a:rPr lang="fr-FR" sz="2400">
                <a:solidFill>
                  <a:schemeClr val="accent1">
                    <a:lumMod val="50000"/>
                  </a:schemeClr>
                </a:solidFill>
                <a:ea typeface="+mj-ea"/>
                <a:cs typeface="Poppins Medium" panose="020B0502040204020203" pitchFamily="2" charset="0"/>
              </a:rPr>
              <a:t> des ponts= appartient à une même communauté, faire vivre l’association, c’est la garantie de faire perdurer ce lien entre anciens</a:t>
            </a:r>
          </a:p>
          <a:p>
            <a:pPr lvl="3">
              <a:spcBef>
                <a:spcPct val="0"/>
              </a:spcBef>
              <a:buFont typeface="Wingdings" panose="05000000000000000000" pitchFamily="2" charset="2"/>
              <a:buChar char="q"/>
            </a:pPr>
            <a:r>
              <a:rPr lang="fr-FR" sz="2400">
                <a:solidFill>
                  <a:schemeClr val="accent1">
                    <a:lumMod val="50000"/>
                  </a:schemeClr>
                </a:solidFill>
                <a:ea typeface="+mj-ea"/>
                <a:cs typeface="Poppins Medium" panose="020B0502040204020203" pitchFamily="2" charset="0"/>
              </a:rPr>
              <a:t>Ne pas perdre le contact, faire venir les </a:t>
            </a:r>
            <a:r>
              <a:rPr lang="fr-FR" sz="2400" err="1">
                <a:solidFill>
                  <a:schemeClr val="accent1">
                    <a:lumMod val="50000"/>
                  </a:schemeClr>
                </a:solidFill>
                <a:ea typeface="+mj-ea"/>
                <a:cs typeface="Poppins Medium" panose="020B0502040204020203" pitchFamily="2" charset="0"/>
              </a:rPr>
              <a:t>alumni</a:t>
            </a:r>
            <a:r>
              <a:rPr lang="fr-FR" sz="2400">
                <a:solidFill>
                  <a:schemeClr val="accent1">
                    <a:lumMod val="50000"/>
                  </a:schemeClr>
                </a:solidFill>
                <a:ea typeface="+mj-ea"/>
                <a:cs typeface="Poppins Medium" panose="020B0502040204020203" pitchFamily="2" charset="0"/>
              </a:rPr>
              <a:t> à un évènement, même si seulement de temps en temps, pour incarner l’association et donner envie de revenir… et d’adhérer bien sûr.</a:t>
            </a:r>
          </a:p>
          <a:p>
            <a:pPr lvl="3">
              <a:spcBef>
                <a:spcPct val="0"/>
              </a:spcBef>
              <a:buFont typeface="Wingdings" panose="05000000000000000000" pitchFamily="2" charset="2"/>
              <a:buChar char="q"/>
            </a:pPr>
            <a:r>
              <a:rPr lang="fr-FR" sz="2400">
                <a:solidFill>
                  <a:schemeClr val="accent1">
                    <a:lumMod val="50000"/>
                  </a:schemeClr>
                </a:solidFill>
                <a:ea typeface="+mj-ea"/>
                <a:cs typeface="Poppins Medium" panose="020B0502040204020203" pitchFamily="2" charset="0"/>
              </a:rPr>
              <a:t>L’atout de la </a:t>
            </a:r>
            <a:r>
              <a:rPr lang="fr-FR" sz="2400" err="1">
                <a:solidFill>
                  <a:schemeClr val="accent1">
                    <a:lumMod val="50000"/>
                  </a:schemeClr>
                </a:solidFill>
                <a:ea typeface="+mj-ea"/>
                <a:cs typeface="Poppins Medium" panose="020B0502040204020203" pitchFamily="2" charset="0"/>
              </a:rPr>
              <a:t>MdP</a:t>
            </a:r>
            <a:r>
              <a:rPr lang="fr-FR" sz="2400">
                <a:solidFill>
                  <a:schemeClr val="accent1">
                    <a:lumMod val="50000"/>
                  </a:schemeClr>
                </a:solidFill>
                <a:ea typeface="+mj-ea"/>
                <a:cs typeface="Poppins Medium" panose="020B0502040204020203" pitchFamily="2" charset="0"/>
              </a:rPr>
              <a:t>, celui de la richesse des parcours divers des </a:t>
            </a:r>
            <a:r>
              <a:rPr lang="fr-FR" sz="2400" err="1">
                <a:solidFill>
                  <a:schemeClr val="accent1">
                    <a:lumMod val="50000"/>
                  </a:schemeClr>
                </a:solidFill>
                <a:ea typeface="+mj-ea"/>
                <a:cs typeface="Poppins Medium" panose="020B0502040204020203" pitchFamily="2" charset="0"/>
              </a:rPr>
              <a:t>alumni</a:t>
            </a:r>
            <a:endParaRPr lang="fr-FR" sz="2400">
              <a:solidFill>
                <a:schemeClr val="accent1">
                  <a:lumMod val="50000"/>
                </a:schemeClr>
              </a:solidFill>
              <a:ea typeface="+mj-ea"/>
              <a:cs typeface="Poppins Medium" panose="020B0502040204020203" pitchFamily="2" charset="0"/>
            </a:endParaRPr>
          </a:p>
          <a:p>
            <a:pPr lvl="3">
              <a:spcBef>
                <a:spcPct val="0"/>
              </a:spcBef>
              <a:buFont typeface="Wingdings" panose="05000000000000000000" pitchFamily="2" charset="2"/>
              <a:buChar char="q"/>
            </a:pPr>
            <a:r>
              <a:rPr lang="fr-FR" sz="2400">
                <a:solidFill>
                  <a:schemeClr val="accent1">
                    <a:lumMod val="50000"/>
                  </a:schemeClr>
                </a:solidFill>
                <a:ea typeface="+mj-ea"/>
                <a:cs typeface="Poppins Medium" panose="020B0502040204020203" pitchFamily="2" charset="0"/>
              </a:rPr>
              <a:t>Le lien avec l’Ecole, essentiel pour que les élèves rejoignent l’association une fois diplômés, évènement festif soirée de gala </a:t>
            </a:r>
            <a:r>
              <a:rPr lang="fr-FR" sz="2400" err="1">
                <a:solidFill>
                  <a:schemeClr val="accent1">
                    <a:lumMod val="50000"/>
                  </a:schemeClr>
                </a:solidFill>
                <a:ea typeface="+mj-ea"/>
                <a:cs typeface="Poppins Medium" panose="020B0502040204020203" pitchFamily="2" charset="0"/>
              </a:rPr>
              <a:t>ecole</a:t>
            </a:r>
            <a:r>
              <a:rPr lang="fr-FR" sz="2400">
                <a:solidFill>
                  <a:schemeClr val="accent1">
                    <a:lumMod val="50000"/>
                  </a:schemeClr>
                </a:solidFill>
                <a:ea typeface="+mj-ea"/>
                <a:cs typeface="Poppins Medium" panose="020B0502040204020203" pitchFamily="2" charset="0"/>
              </a:rPr>
              <a:t>/profs/élèves </a:t>
            </a:r>
            <a:r>
              <a:rPr lang="fr-FR" sz="2400" err="1">
                <a:solidFill>
                  <a:schemeClr val="accent1">
                    <a:lumMod val="50000"/>
                  </a:schemeClr>
                </a:solidFill>
                <a:ea typeface="+mj-ea"/>
                <a:cs typeface="Poppins Medium" panose="020B0502040204020203" pitchFamily="2" charset="0"/>
              </a:rPr>
              <a:t>alumni</a:t>
            </a:r>
            <a:r>
              <a:rPr lang="fr-FR" sz="2400">
                <a:solidFill>
                  <a:schemeClr val="accent1">
                    <a:lumMod val="50000"/>
                  </a:schemeClr>
                </a:solidFill>
                <a:ea typeface="+mj-ea"/>
                <a:cs typeface="Poppins Medium" panose="020B0502040204020203" pitchFamily="2" charset="0"/>
              </a:rPr>
              <a:t> tous les ans ?</a:t>
            </a:r>
          </a:p>
          <a:p>
            <a:pPr marL="1371600" lvl="3" indent="0">
              <a:spcBef>
                <a:spcPct val="0"/>
              </a:spcBef>
              <a:buNone/>
            </a:pPr>
            <a:r>
              <a:rPr lang="fr-FR" sz="2400">
                <a:solidFill>
                  <a:schemeClr val="accent1">
                    <a:lumMod val="50000"/>
                  </a:schemeClr>
                </a:solidFill>
                <a:ea typeface="+mj-ea"/>
                <a:cs typeface="Poppins Medium" panose="020B0502040204020203" pitchFamily="2" charset="0"/>
              </a:rPr>
              <a:t> </a:t>
            </a:r>
          </a:p>
          <a:p>
            <a:pPr lvl="3">
              <a:spcBef>
                <a:spcPct val="0"/>
              </a:spcBef>
              <a:buFont typeface="Wingdings" panose="05000000000000000000" pitchFamily="2" charset="2"/>
              <a:buChar char="Ø"/>
            </a:pPr>
            <a:endParaRPr lang="fr-FR" sz="3200">
              <a:solidFill>
                <a:schemeClr val="accent1">
                  <a:lumMod val="50000"/>
                </a:schemeClr>
              </a:solidFill>
              <a:ea typeface="+mj-ea"/>
              <a:cs typeface="Poppins Medium" panose="020B0502040204020203" pitchFamily="2" charset="0"/>
            </a:endParaRPr>
          </a:p>
          <a:p>
            <a:endParaRPr lang="fr-FR"/>
          </a:p>
        </p:txBody>
      </p:sp>
    </p:spTree>
    <p:extLst>
      <p:ext uri="{BB962C8B-B14F-4D97-AF65-F5344CB8AC3E}">
        <p14:creationId xmlns:p14="http://schemas.microsoft.com/office/powerpoint/2010/main" val="2427505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E328B2-8A65-2AF7-F86F-1962FACD9AD6}"/>
              </a:ext>
            </a:extLst>
          </p:cNvPr>
          <p:cNvSpPr>
            <a:spLocks noGrp="1"/>
          </p:cNvSpPr>
          <p:nvPr>
            <p:ph type="title"/>
          </p:nvPr>
        </p:nvSpPr>
        <p:spPr/>
        <p:txBody>
          <a:bodyPr>
            <a:normAutofit/>
          </a:bodyPr>
          <a:lstStyle/>
          <a:p>
            <a:r>
              <a:rPr lang="fr-FR" sz="2800">
                <a:solidFill>
                  <a:schemeClr val="accent1">
                    <a:lumMod val="50000"/>
                  </a:schemeClr>
                </a:solidFill>
                <a:latin typeface="Poppins Medium" panose="020B0502040204020203" pitchFamily="2" charset="0"/>
                <a:cs typeface="Poppins Medium" panose="020B0502040204020203" pitchFamily="2" charset="0"/>
              </a:rPr>
              <a:t>Analyse des réponses au sondage réalisé en 2020 </a:t>
            </a:r>
          </a:p>
        </p:txBody>
      </p:sp>
      <p:sp>
        <p:nvSpPr>
          <p:cNvPr id="3" name="Espace réservé du contenu 2">
            <a:extLst>
              <a:ext uri="{FF2B5EF4-FFF2-40B4-BE49-F238E27FC236}">
                <a16:creationId xmlns:a16="http://schemas.microsoft.com/office/drawing/2014/main" id="{162BE925-156B-8B59-60A5-2C250885F034}"/>
              </a:ext>
            </a:extLst>
          </p:cNvPr>
          <p:cNvSpPr>
            <a:spLocks noGrp="1"/>
          </p:cNvSpPr>
          <p:nvPr>
            <p:ph idx="1"/>
          </p:nvPr>
        </p:nvSpPr>
        <p:spPr>
          <a:xfrm>
            <a:off x="869794" y="1795346"/>
            <a:ext cx="10484005" cy="4381617"/>
          </a:xfrm>
        </p:spPr>
        <p:txBody>
          <a:bodyPr/>
          <a:lstStyle/>
          <a:p>
            <a:pPr marL="0" indent="0">
              <a:spcBef>
                <a:spcPct val="0"/>
              </a:spcBef>
              <a:buNone/>
            </a:pPr>
            <a:r>
              <a:rPr lang="fr-FR">
                <a:solidFill>
                  <a:schemeClr val="accent1">
                    <a:lumMod val="50000"/>
                  </a:schemeClr>
                </a:solidFill>
                <a:ea typeface="+mj-ea"/>
                <a:cs typeface="Poppins Medium" panose="020B0502040204020203" pitchFamily="2" charset="0"/>
              </a:rPr>
              <a:t>3 catégories: </a:t>
            </a:r>
          </a:p>
          <a:p>
            <a:pPr lvl="1">
              <a:spcBef>
                <a:spcPct val="0"/>
              </a:spcBef>
              <a:buFont typeface="Wingdings" panose="05000000000000000000" pitchFamily="2" charset="2"/>
              <a:buChar char="q"/>
            </a:pPr>
            <a:r>
              <a:rPr lang="fr-FR">
                <a:solidFill>
                  <a:schemeClr val="accent1">
                    <a:lumMod val="50000"/>
                  </a:schemeClr>
                </a:solidFill>
                <a:ea typeface="+mj-ea"/>
                <a:cs typeface="Poppins Medium" panose="020B0502040204020203" pitchFamily="2" charset="0"/>
              </a:rPr>
              <a:t>	Elèves</a:t>
            </a:r>
          </a:p>
          <a:p>
            <a:pPr lvl="1">
              <a:spcBef>
                <a:spcPct val="0"/>
              </a:spcBef>
              <a:buFont typeface="Wingdings" panose="05000000000000000000" pitchFamily="2" charset="2"/>
              <a:buChar char="q"/>
            </a:pPr>
            <a:r>
              <a:rPr lang="fr-FR">
                <a:solidFill>
                  <a:schemeClr val="accent1">
                    <a:lumMod val="50000"/>
                  </a:schemeClr>
                </a:solidFill>
                <a:ea typeface="+mj-ea"/>
                <a:cs typeface="Poppins Medium" panose="020B0502040204020203" pitchFamily="2" charset="0"/>
              </a:rPr>
              <a:t>   Alumni ayant déjà cotisé</a:t>
            </a:r>
          </a:p>
          <a:p>
            <a:pPr lvl="1">
              <a:spcBef>
                <a:spcPct val="0"/>
              </a:spcBef>
              <a:buFont typeface="Wingdings" panose="05000000000000000000" pitchFamily="2" charset="2"/>
              <a:buChar char="q"/>
            </a:pPr>
            <a:r>
              <a:rPr lang="fr-FR">
                <a:solidFill>
                  <a:schemeClr val="accent1">
                    <a:lumMod val="50000"/>
                  </a:schemeClr>
                </a:solidFill>
                <a:ea typeface="+mj-ea"/>
                <a:cs typeface="Poppins Medium" panose="020B0502040204020203" pitchFamily="2" charset="0"/>
              </a:rPr>
              <a:t>   Alumni n’ayant jamais cotisé (ou avant 2015)</a:t>
            </a:r>
          </a:p>
          <a:p>
            <a:pPr lvl="1">
              <a:spcBef>
                <a:spcPct val="0"/>
              </a:spcBef>
              <a:buFont typeface="Wingdings" panose="05000000000000000000" pitchFamily="2" charset="2"/>
              <a:buChar char="q"/>
            </a:pPr>
            <a:endParaRPr lang="fr-FR">
              <a:solidFill>
                <a:schemeClr val="accent1">
                  <a:lumMod val="50000"/>
                </a:schemeClr>
              </a:solidFill>
              <a:ea typeface="+mj-ea"/>
              <a:cs typeface="Poppins Medium" panose="020B0502040204020203" pitchFamily="2" charset="0"/>
            </a:endParaRPr>
          </a:p>
          <a:p>
            <a:pPr marL="0" indent="0">
              <a:spcBef>
                <a:spcPct val="0"/>
              </a:spcBef>
              <a:buNone/>
            </a:pPr>
            <a:r>
              <a:rPr lang="fr-FR">
                <a:solidFill>
                  <a:schemeClr val="accent1">
                    <a:lumMod val="50000"/>
                  </a:schemeClr>
                </a:solidFill>
                <a:ea typeface="+mj-ea"/>
                <a:cs typeface="Poppins Medium" panose="020B0502040204020203" pitchFamily="2" charset="0"/>
              </a:rPr>
              <a:t>Classement des raisons principales de non cotisation</a:t>
            </a:r>
          </a:p>
          <a:p>
            <a:pPr marL="0" indent="0">
              <a:spcBef>
                <a:spcPct val="0"/>
              </a:spcBef>
              <a:buNone/>
            </a:pPr>
            <a:r>
              <a:rPr lang="fr-FR">
                <a:solidFill>
                  <a:schemeClr val="accent1">
                    <a:lumMod val="50000"/>
                  </a:schemeClr>
                </a:solidFill>
                <a:ea typeface="+mj-ea"/>
                <a:cs typeface="Poppins Medium" panose="020B0502040204020203" pitchFamily="2" charset="0"/>
              </a:rPr>
              <a:t>Synthèse des verbatim</a:t>
            </a:r>
          </a:p>
          <a:p>
            <a:pPr lvl="1">
              <a:spcBef>
                <a:spcPct val="0"/>
              </a:spcBef>
              <a:buFont typeface="Wingdings" panose="05000000000000000000" pitchFamily="2" charset="2"/>
              <a:buChar char="q"/>
            </a:pPr>
            <a:endParaRPr lang="fr-FR">
              <a:solidFill>
                <a:schemeClr val="accent1">
                  <a:lumMod val="50000"/>
                </a:schemeClr>
              </a:solidFill>
              <a:ea typeface="+mj-ea"/>
              <a:cs typeface="Poppins Medium" panose="020B0502040204020203" pitchFamily="2" charset="0"/>
            </a:endParaRPr>
          </a:p>
          <a:p>
            <a:pPr lvl="2">
              <a:spcBef>
                <a:spcPct val="0"/>
              </a:spcBef>
              <a:buFont typeface="Wingdings" panose="05000000000000000000" pitchFamily="2" charset="2"/>
              <a:buChar char="q"/>
            </a:pPr>
            <a:endParaRPr lang="fr-FR">
              <a:solidFill>
                <a:schemeClr val="accent1">
                  <a:lumMod val="50000"/>
                </a:schemeClr>
              </a:solidFill>
              <a:ea typeface="+mj-ea"/>
              <a:cs typeface="Poppins Medium" panose="020B0502040204020203" pitchFamily="2" charset="0"/>
            </a:endParaRPr>
          </a:p>
          <a:p>
            <a:pPr marL="457200" lvl="1" indent="0">
              <a:spcBef>
                <a:spcPct val="0"/>
              </a:spcBef>
              <a:buNone/>
            </a:pPr>
            <a:endParaRPr lang="fr-FR">
              <a:solidFill>
                <a:schemeClr val="accent1">
                  <a:lumMod val="50000"/>
                </a:schemeClr>
              </a:solidFill>
              <a:ea typeface="+mj-ea"/>
              <a:cs typeface="Poppins Medium" panose="020B0502040204020203" pitchFamily="2" charset="0"/>
            </a:endParaRPr>
          </a:p>
          <a:p>
            <a:pPr lvl="1">
              <a:spcBef>
                <a:spcPct val="0"/>
              </a:spcBef>
              <a:buFont typeface="Wingdings" panose="05000000000000000000" pitchFamily="2" charset="2"/>
              <a:buChar char="q"/>
            </a:pPr>
            <a:endParaRPr lang="fr-FR">
              <a:solidFill>
                <a:schemeClr val="accent1">
                  <a:lumMod val="50000"/>
                </a:schemeClr>
              </a:solidFill>
              <a:ea typeface="+mj-ea"/>
              <a:cs typeface="Poppins Medium" panose="020B0502040204020203" pitchFamily="2" charset="0"/>
            </a:endParaRPr>
          </a:p>
          <a:p>
            <a:pPr lvl="2">
              <a:spcBef>
                <a:spcPct val="0"/>
              </a:spcBef>
              <a:buFont typeface="Wingdings" panose="05000000000000000000" pitchFamily="2" charset="2"/>
              <a:buChar char="q"/>
            </a:pPr>
            <a:endParaRPr lang="fr-FR">
              <a:solidFill>
                <a:schemeClr val="accent1">
                  <a:lumMod val="50000"/>
                </a:schemeClr>
              </a:solidFill>
              <a:ea typeface="+mj-ea"/>
              <a:cs typeface="Poppins Medium" panose="020B0502040204020203" pitchFamily="2" charset="0"/>
            </a:endParaRPr>
          </a:p>
          <a:p>
            <a:pPr marL="0" indent="0">
              <a:buNone/>
            </a:pPr>
            <a:endParaRPr lang="fr-FR"/>
          </a:p>
        </p:txBody>
      </p:sp>
    </p:spTree>
    <p:extLst>
      <p:ext uri="{BB962C8B-B14F-4D97-AF65-F5344CB8AC3E}">
        <p14:creationId xmlns:p14="http://schemas.microsoft.com/office/powerpoint/2010/main" val="2201719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E328B2-8A65-2AF7-F86F-1962FACD9AD6}"/>
              </a:ext>
            </a:extLst>
          </p:cNvPr>
          <p:cNvSpPr>
            <a:spLocks noGrp="1"/>
          </p:cNvSpPr>
          <p:nvPr>
            <p:ph type="title"/>
          </p:nvPr>
        </p:nvSpPr>
        <p:spPr/>
        <p:txBody>
          <a:bodyPr>
            <a:normAutofit/>
          </a:bodyPr>
          <a:lstStyle/>
          <a:p>
            <a:r>
              <a:rPr lang="fr-FR" sz="2800">
                <a:solidFill>
                  <a:schemeClr val="accent1">
                    <a:lumMod val="50000"/>
                  </a:schemeClr>
                </a:solidFill>
                <a:latin typeface="Poppins Medium" panose="020B0502040204020203" pitchFamily="2" charset="0"/>
                <a:cs typeface="Poppins Medium" panose="020B0502040204020203" pitchFamily="2" charset="0"/>
              </a:rPr>
              <a:t>Elèves</a:t>
            </a:r>
          </a:p>
        </p:txBody>
      </p:sp>
      <p:sp>
        <p:nvSpPr>
          <p:cNvPr id="3" name="Espace réservé du contenu 2">
            <a:extLst>
              <a:ext uri="{FF2B5EF4-FFF2-40B4-BE49-F238E27FC236}">
                <a16:creationId xmlns:a16="http://schemas.microsoft.com/office/drawing/2014/main" id="{162BE925-156B-8B59-60A5-2C250885F034}"/>
              </a:ext>
            </a:extLst>
          </p:cNvPr>
          <p:cNvSpPr>
            <a:spLocks noGrp="1"/>
          </p:cNvSpPr>
          <p:nvPr>
            <p:ph idx="1"/>
          </p:nvPr>
        </p:nvSpPr>
        <p:spPr>
          <a:xfrm>
            <a:off x="838200" y="1424181"/>
            <a:ext cx="10515600" cy="5068693"/>
          </a:xfrm>
        </p:spPr>
        <p:txBody>
          <a:bodyPr>
            <a:normAutofit fontScale="92500" lnSpcReduction="20000"/>
          </a:bodyPr>
          <a:lstStyle/>
          <a:p>
            <a:pPr marL="457200" lvl="1" indent="0">
              <a:spcBef>
                <a:spcPct val="0"/>
              </a:spcBef>
              <a:buNone/>
            </a:pPr>
            <a:r>
              <a:rPr lang="fr-FR" sz="2000" b="1">
                <a:solidFill>
                  <a:schemeClr val="accent1">
                    <a:lumMod val="50000"/>
                  </a:schemeClr>
                </a:solidFill>
                <a:ea typeface="+mj-ea"/>
                <a:cs typeface="Poppins Medium" panose="020B0502040204020203" pitchFamily="2" charset="0"/>
              </a:rPr>
              <a:t>Question:  Les jeunes diplômés bénéficient d’un tarif de cotisation préférentiel pendant les six années qui suivent leur sortie de l’Ecole, compris entre 75€ et 105€. Pensez-vous  utile d'adhérer à la sortie de l’Ecole ? (48 réponses)</a:t>
            </a:r>
          </a:p>
          <a:p>
            <a:pPr marL="457200" lvl="1" indent="0">
              <a:spcBef>
                <a:spcPct val="0"/>
              </a:spcBef>
              <a:buNone/>
            </a:pPr>
            <a:r>
              <a:rPr lang="fr-FR" sz="2000" b="1">
                <a:solidFill>
                  <a:schemeClr val="accent1">
                    <a:lumMod val="50000"/>
                  </a:schemeClr>
                </a:solidFill>
                <a:ea typeface="+mj-ea"/>
                <a:cs typeface="Poppins Medium" panose="020B0502040204020203" pitchFamily="2" charset="0"/>
              </a:rPr>
              <a:t>Pouvez-vous nous préciser les raisons de votre hésitation à cotiser à Ponts Alumni dès votre</a:t>
            </a:r>
          </a:p>
          <a:p>
            <a:pPr marL="457200" lvl="1" indent="0">
              <a:spcBef>
                <a:spcPct val="0"/>
              </a:spcBef>
              <a:buNone/>
            </a:pPr>
            <a:r>
              <a:rPr lang="fr-FR" sz="2000" b="1">
                <a:solidFill>
                  <a:schemeClr val="accent1">
                    <a:lumMod val="50000"/>
                  </a:schemeClr>
                </a:solidFill>
                <a:ea typeface="+mj-ea"/>
                <a:cs typeface="Poppins Medium" panose="020B0502040204020203" pitchFamily="2" charset="0"/>
              </a:rPr>
              <a:t>sortie de l'Ecole ? (20 réponses)</a:t>
            </a:r>
          </a:p>
          <a:p>
            <a:pPr lvl="2">
              <a:spcBef>
                <a:spcPct val="0"/>
              </a:spcBef>
              <a:buFont typeface="Wingdings" panose="05000000000000000000" pitchFamily="2" charset="2"/>
              <a:buChar char="q"/>
            </a:pPr>
            <a:endParaRPr lang="fr-FR" sz="2400">
              <a:solidFill>
                <a:schemeClr val="accent1">
                  <a:lumMod val="50000"/>
                </a:schemeClr>
              </a:solidFill>
              <a:ea typeface="+mj-ea"/>
              <a:cs typeface="Poppins Medium" panose="020B0502040204020203" pitchFamily="2" charset="0"/>
            </a:endParaRPr>
          </a:p>
          <a:p>
            <a:pPr lvl="2">
              <a:spcBef>
                <a:spcPct val="0"/>
              </a:spcBef>
              <a:buFont typeface="Wingdings" panose="05000000000000000000" pitchFamily="2" charset="2"/>
              <a:buChar char="q"/>
            </a:pPr>
            <a:r>
              <a:rPr lang="fr-FR" sz="2400">
                <a:solidFill>
                  <a:schemeClr val="accent1">
                    <a:lumMod val="50000"/>
                  </a:schemeClr>
                </a:solidFill>
                <a:ea typeface="+mj-ea"/>
                <a:cs typeface="Poppins Medium" panose="020B0502040204020203" pitchFamily="2" charset="0"/>
              </a:rPr>
              <a:t>Leurs intentions à la sortie de l’Ecole:</a:t>
            </a:r>
          </a:p>
          <a:p>
            <a:pPr lvl="3">
              <a:spcBef>
                <a:spcPct val="0"/>
              </a:spcBef>
              <a:buFont typeface="Wingdings" panose="05000000000000000000" pitchFamily="2" charset="2"/>
              <a:buChar char="Ø"/>
            </a:pPr>
            <a:r>
              <a:rPr lang="fr-FR" sz="2400">
                <a:solidFill>
                  <a:schemeClr val="accent1">
                    <a:lumMod val="50000"/>
                  </a:schemeClr>
                </a:solidFill>
                <a:ea typeface="+mj-ea"/>
                <a:cs typeface="Poppins Medium" panose="020B0502040204020203" pitchFamily="2" charset="0"/>
              </a:rPr>
              <a:t>Sûrs de cotiser (25)</a:t>
            </a:r>
          </a:p>
          <a:p>
            <a:pPr lvl="3">
              <a:spcBef>
                <a:spcPct val="0"/>
              </a:spcBef>
              <a:buFont typeface="Wingdings" panose="05000000000000000000" pitchFamily="2" charset="2"/>
              <a:buChar char="Ø"/>
            </a:pPr>
            <a:r>
              <a:rPr lang="fr-FR" sz="2400">
                <a:solidFill>
                  <a:schemeClr val="accent1">
                    <a:lumMod val="50000"/>
                  </a:schemeClr>
                </a:solidFill>
                <a:ea typeface="+mj-ea"/>
                <a:cs typeface="Poppins Medium" panose="020B0502040204020203" pitchFamily="2" charset="0"/>
              </a:rPr>
              <a:t>Vont peut-être cotiser (25)</a:t>
            </a:r>
          </a:p>
          <a:p>
            <a:pPr lvl="3">
              <a:spcBef>
                <a:spcPct val="0"/>
              </a:spcBef>
              <a:buFont typeface="Wingdings" panose="05000000000000000000" pitchFamily="2" charset="2"/>
              <a:buChar char="Ø"/>
            </a:pPr>
            <a:r>
              <a:rPr lang="fr-FR" sz="2400">
                <a:solidFill>
                  <a:schemeClr val="accent1">
                    <a:lumMod val="50000"/>
                  </a:schemeClr>
                </a:solidFill>
                <a:ea typeface="+mj-ea"/>
                <a:cs typeface="Poppins Medium" panose="020B0502040204020203" pitchFamily="2" charset="0"/>
              </a:rPr>
              <a:t>Probablement pas (7)</a:t>
            </a:r>
          </a:p>
          <a:p>
            <a:pPr lvl="3">
              <a:spcBef>
                <a:spcPct val="0"/>
              </a:spcBef>
              <a:buFont typeface="Wingdings" panose="05000000000000000000" pitchFamily="2" charset="2"/>
              <a:buChar char="Ø"/>
            </a:pPr>
            <a:r>
              <a:rPr lang="fr-FR" sz="2400">
                <a:solidFill>
                  <a:schemeClr val="accent1">
                    <a:lumMod val="50000"/>
                  </a:schemeClr>
                </a:solidFill>
                <a:ea typeface="+mj-ea"/>
                <a:cs typeface="Poppins Medium" panose="020B0502040204020203" pitchFamily="2" charset="0"/>
              </a:rPr>
              <a:t>Sans opinion (5)</a:t>
            </a:r>
          </a:p>
          <a:p>
            <a:pPr lvl="3">
              <a:spcBef>
                <a:spcPct val="0"/>
              </a:spcBef>
              <a:buFont typeface="Wingdings" panose="05000000000000000000" pitchFamily="2" charset="2"/>
              <a:buChar char="Ø"/>
            </a:pPr>
            <a:r>
              <a:rPr lang="fr-FR" sz="2400">
                <a:solidFill>
                  <a:schemeClr val="accent1">
                    <a:lumMod val="50000"/>
                  </a:schemeClr>
                </a:solidFill>
                <a:ea typeface="+mj-ea"/>
                <a:cs typeface="Poppins Medium" panose="020B0502040204020203" pitchFamily="2" charset="0"/>
              </a:rPr>
              <a:t>Sûrs de ne pas cotiser (2)</a:t>
            </a:r>
          </a:p>
          <a:p>
            <a:pPr lvl="3">
              <a:spcBef>
                <a:spcPct val="0"/>
              </a:spcBef>
              <a:buFont typeface="Wingdings" panose="05000000000000000000" pitchFamily="2" charset="2"/>
              <a:buChar char="Ø"/>
            </a:pPr>
            <a:endParaRPr lang="fr-FR" sz="2400">
              <a:solidFill>
                <a:schemeClr val="accent1">
                  <a:lumMod val="50000"/>
                </a:schemeClr>
              </a:solidFill>
              <a:ea typeface="+mj-ea"/>
              <a:cs typeface="Poppins Medium" panose="020B0502040204020203" pitchFamily="2" charset="0"/>
            </a:endParaRPr>
          </a:p>
          <a:p>
            <a:pPr lvl="3">
              <a:spcBef>
                <a:spcPct val="0"/>
              </a:spcBef>
              <a:buFont typeface="Wingdings" panose="05000000000000000000" pitchFamily="2" charset="2"/>
              <a:buChar char="Ø"/>
            </a:pPr>
            <a:endParaRPr lang="fr-FR" sz="2400">
              <a:solidFill>
                <a:schemeClr val="accent1">
                  <a:lumMod val="50000"/>
                </a:schemeClr>
              </a:solidFill>
              <a:ea typeface="+mj-ea"/>
              <a:cs typeface="Poppins Medium" panose="020B0502040204020203" pitchFamily="2" charset="0"/>
            </a:endParaRPr>
          </a:p>
          <a:p>
            <a:pPr marL="914400" lvl="2" indent="0">
              <a:spcBef>
                <a:spcPct val="0"/>
              </a:spcBef>
              <a:buNone/>
            </a:pPr>
            <a:r>
              <a:rPr lang="fr-FR" sz="2400">
                <a:solidFill>
                  <a:schemeClr val="accent1">
                    <a:lumMod val="50000"/>
                  </a:schemeClr>
                </a:solidFill>
                <a:ea typeface="+mj-ea"/>
                <a:cs typeface="Poppins Medium" panose="020B0502040204020203" pitchFamily="2" charset="0"/>
              </a:rPr>
              <a:t> </a:t>
            </a:r>
          </a:p>
          <a:p>
            <a:pPr lvl="2">
              <a:spcBef>
                <a:spcPct val="0"/>
              </a:spcBef>
              <a:buFont typeface="Wingdings" panose="05000000000000000000" pitchFamily="2" charset="2"/>
              <a:buChar char="q"/>
            </a:pPr>
            <a:r>
              <a:rPr lang="fr-FR" sz="2400">
                <a:solidFill>
                  <a:schemeClr val="accent1">
                    <a:lumMod val="50000"/>
                  </a:schemeClr>
                </a:solidFill>
                <a:ea typeface="+mj-ea"/>
                <a:cs typeface="Poppins Medium" panose="020B0502040204020203" pitchFamily="2" charset="0"/>
              </a:rPr>
              <a:t>Principales raisons:</a:t>
            </a:r>
          </a:p>
          <a:p>
            <a:pPr lvl="3">
              <a:spcBef>
                <a:spcPct val="0"/>
              </a:spcBef>
              <a:buFont typeface="Wingdings" panose="05000000000000000000" pitchFamily="2" charset="2"/>
              <a:buChar char="Ø"/>
            </a:pPr>
            <a:r>
              <a:rPr lang="fr-FR" sz="2400">
                <a:solidFill>
                  <a:schemeClr val="accent1">
                    <a:lumMod val="50000"/>
                  </a:schemeClr>
                </a:solidFill>
                <a:ea typeface="+mj-ea"/>
                <a:cs typeface="Poppins Medium" panose="020B0502040204020203" pitchFamily="2" charset="0"/>
              </a:rPr>
              <a:t>Cotisation trop chère</a:t>
            </a:r>
          </a:p>
          <a:p>
            <a:pPr lvl="3">
              <a:spcBef>
                <a:spcPct val="0"/>
              </a:spcBef>
              <a:buFont typeface="Wingdings" panose="05000000000000000000" pitchFamily="2" charset="2"/>
              <a:buChar char="Ø"/>
            </a:pPr>
            <a:r>
              <a:rPr lang="fr-FR" sz="2400">
                <a:solidFill>
                  <a:schemeClr val="accent1">
                    <a:lumMod val="50000"/>
                  </a:schemeClr>
                </a:solidFill>
                <a:ea typeface="+mj-ea"/>
                <a:cs typeface="Poppins Medium" panose="020B0502040204020203" pitchFamily="2" charset="0"/>
              </a:rPr>
              <a:t>Déjà membre d’une autre association </a:t>
            </a:r>
            <a:r>
              <a:rPr lang="fr-FR" sz="2400" err="1">
                <a:solidFill>
                  <a:schemeClr val="accent1">
                    <a:lumMod val="50000"/>
                  </a:schemeClr>
                </a:solidFill>
                <a:ea typeface="+mj-ea"/>
                <a:cs typeface="Poppins Medium" panose="020B0502040204020203" pitchFamily="2" charset="0"/>
              </a:rPr>
              <a:t>d’alumni</a:t>
            </a:r>
            <a:endParaRPr lang="fr-FR" sz="2400">
              <a:solidFill>
                <a:schemeClr val="accent1">
                  <a:lumMod val="50000"/>
                </a:schemeClr>
              </a:solidFill>
              <a:ea typeface="+mj-ea"/>
              <a:cs typeface="Poppins Medium" panose="020B0502040204020203" pitchFamily="2" charset="0"/>
            </a:endParaRPr>
          </a:p>
          <a:p>
            <a:pPr lvl="3">
              <a:spcBef>
                <a:spcPct val="0"/>
              </a:spcBef>
              <a:buFont typeface="Wingdings" panose="05000000000000000000" pitchFamily="2" charset="2"/>
              <a:buChar char="Ø"/>
            </a:pPr>
            <a:r>
              <a:rPr lang="fr-FR" sz="2400">
                <a:solidFill>
                  <a:schemeClr val="accent1">
                    <a:lumMod val="50000"/>
                  </a:schemeClr>
                </a:solidFill>
                <a:ea typeface="+mj-ea"/>
                <a:cs typeface="Poppins Medium" panose="020B0502040204020203" pitchFamily="2" charset="0"/>
              </a:rPr>
              <a:t>Pas d’intérêt</a:t>
            </a:r>
          </a:p>
          <a:p>
            <a:pPr lvl="3">
              <a:spcBef>
                <a:spcPct val="0"/>
              </a:spcBef>
              <a:buFont typeface="Wingdings" panose="05000000000000000000" pitchFamily="2" charset="2"/>
              <a:buChar char="Ø"/>
            </a:pPr>
            <a:r>
              <a:rPr lang="fr-FR" sz="2400">
                <a:solidFill>
                  <a:schemeClr val="accent1">
                    <a:lumMod val="50000"/>
                  </a:schemeClr>
                </a:solidFill>
                <a:ea typeface="+mj-ea"/>
                <a:cs typeface="Poppins Medium" panose="020B0502040204020203" pitchFamily="2" charset="0"/>
              </a:rPr>
              <a:t>Méconnaissance de l’association et ses activités</a:t>
            </a:r>
          </a:p>
          <a:p>
            <a:endParaRPr lang="fr-FR"/>
          </a:p>
        </p:txBody>
      </p:sp>
    </p:spTree>
    <p:extLst>
      <p:ext uri="{BB962C8B-B14F-4D97-AF65-F5344CB8AC3E}">
        <p14:creationId xmlns:p14="http://schemas.microsoft.com/office/powerpoint/2010/main" val="3074513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E328B2-8A65-2AF7-F86F-1962FACD9AD6}"/>
              </a:ext>
            </a:extLst>
          </p:cNvPr>
          <p:cNvSpPr>
            <a:spLocks noGrp="1"/>
          </p:cNvSpPr>
          <p:nvPr>
            <p:ph type="title"/>
          </p:nvPr>
        </p:nvSpPr>
        <p:spPr/>
        <p:txBody>
          <a:bodyPr>
            <a:normAutofit/>
          </a:bodyPr>
          <a:lstStyle/>
          <a:p>
            <a:pPr marL="457200" lvl="1" indent="0">
              <a:spcBef>
                <a:spcPct val="0"/>
              </a:spcBef>
              <a:buNone/>
            </a:pPr>
            <a:r>
              <a:rPr lang="fr-FR" sz="2800">
                <a:solidFill>
                  <a:schemeClr val="accent1">
                    <a:lumMod val="50000"/>
                  </a:schemeClr>
                </a:solidFill>
                <a:latin typeface="Poppins Medium" panose="020B0502040204020203" pitchFamily="2" charset="0"/>
                <a:cs typeface="Poppins Medium" panose="020B0502040204020203" pitchFamily="2" charset="0"/>
              </a:rPr>
              <a:t>Elèves (verbatim)</a:t>
            </a:r>
            <a:br>
              <a:rPr lang="fr-FR" sz="2800">
                <a:solidFill>
                  <a:schemeClr val="accent1">
                    <a:lumMod val="50000"/>
                  </a:schemeClr>
                </a:solidFill>
                <a:latin typeface="Poppins Medium" panose="020B0502040204020203" pitchFamily="2" charset="0"/>
                <a:cs typeface="Poppins Medium" panose="020B0502040204020203" pitchFamily="2" charset="0"/>
              </a:rPr>
            </a:br>
            <a:endParaRPr lang="fr-FR" sz="2800">
              <a:solidFill>
                <a:schemeClr val="accent1">
                  <a:lumMod val="50000"/>
                </a:schemeClr>
              </a:solidFill>
              <a:latin typeface="Poppins Medium" panose="020B0502040204020203" pitchFamily="2" charset="0"/>
              <a:cs typeface="Poppins Medium" panose="020B0502040204020203" pitchFamily="2" charset="0"/>
            </a:endParaRPr>
          </a:p>
        </p:txBody>
      </p:sp>
      <p:sp>
        <p:nvSpPr>
          <p:cNvPr id="3" name="Espace réservé du contenu 2">
            <a:extLst>
              <a:ext uri="{FF2B5EF4-FFF2-40B4-BE49-F238E27FC236}">
                <a16:creationId xmlns:a16="http://schemas.microsoft.com/office/drawing/2014/main" id="{162BE925-156B-8B59-60A5-2C250885F034}"/>
              </a:ext>
            </a:extLst>
          </p:cNvPr>
          <p:cNvSpPr>
            <a:spLocks noGrp="1"/>
          </p:cNvSpPr>
          <p:nvPr>
            <p:ph idx="1"/>
          </p:nvPr>
        </p:nvSpPr>
        <p:spPr>
          <a:xfrm>
            <a:off x="838200" y="1424181"/>
            <a:ext cx="10515600" cy="5068693"/>
          </a:xfrm>
        </p:spPr>
        <p:txBody>
          <a:bodyPr>
            <a:normAutofit/>
          </a:bodyPr>
          <a:lstStyle/>
          <a:p>
            <a:pPr lvl="1">
              <a:spcBef>
                <a:spcPct val="0"/>
              </a:spcBef>
              <a:buFont typeface="Wingdings" panose="05000000000000000000" pitchFamily="2" charset="2"/>
              <a:buChar char="q"/>
            </a:pPr>
            <a:r>
              <a:rPr lang="fr-FR">
                <a:solidFill>
                  <a:schemeClr val="accent1">
                    <a:lumMod val="50000"/>
                  </a:schemeClr>
                </a:solidFill>
                <a:ea typeface="+mj-ea"/>
                <a:cs typeface="Poppins Medium" panose="020B0502040204020203" pitchFamily="2" charset="0"/>
              </a:rPr>
              <a:t>C'est bien que pont </a:t>
            </a:r>
            <a:r>
              <a:rPr lang="fr-FR" err="1">
                <a:solidFill>
                  <a:schemeClr val="accent1">
                    <a:lumMod val="50000"/>
                  </a:schemeClr>
                </a:solidFill>
                <a:ea typeface="+mj-ea"/>
                <a:cs typeface="Poppins Medium" panose="020B0502040204020203" pitchFamily="2" charset="0"/>
              </a:rPr>
              <a:t>alumni</a:t>
            </a:r>
            <a:r>
              <a:rPr lang="fr-FR">
                <a:solidFill>
                  <a:schemeClr val="accent1">
                    <a:lumMod val="50000"/>
                  </a:schemeClr>
                </a:solidFill>
                <a:ea typeface="+mj-ea"/>
                <a:cs typeface="Poppins Medium" panose="020B0502040204020203" pitchFamily="2" charset="0"/>
              </a:rPr>
              <a:t> existe, mais aujourd'hui je ne suis pas intéressée par ce qui s'y passe. J'ai encore mon réseau étudiant et je suis au courant des innovations et évolution du milieu de la construction à travers l'école/ mes cours directement</a:t>
            </a:r>
          </a:p>
          <a:p>
            <a:pPr lvl="1">
              <a:spcBef>
                <a:spcPct val="0"/>
              </a:spcBef>
              <a:buFont typeface="Wingdings" panose="05000000000000000000" pitchFamily="2" charset="2"/>
              <a:buChar char="q"/>
            </a:pPr>
            <a:r>
              <a:rPr lang="fr-FR">
                <a:solidFill>
                  <a:schemeClr val="accent1">
                    <a:lumMod val="50000"/>
                  </a:schemeClr>
                </a:solidFill>
                <a:ea typeface="+mj-ea"/>
                <a:cs typeface="Poppins Medium" panose="020B0502040204020203" pitchFamily="2" charset="0"/>
              </a:rPr>
              <a:t> Selon les activités de l'association et les informations qui peuvent être transmises. Actuellement je n'ai pas trop vu tout ce que faisait l'association, mais je m'y intéresserai de plus près à l'avenir</a:t>
            </a:r>
          </a:p>
          <a:p>
            <a:pPr lvl="1">
              <a:spcBef>
                <a:spcPct val="0"/>
              </a:spcBef>
              <a:buFont typeface="Wingdings" panose="05000000000000000000" pitchFamily="2" charset="2"/>
              <a:buChar char="q"/>
            </a:pPr>
            <a:r>
              <a:rPr lang="fr-FR">
                <a:solidFill>
                  <a:schemeClr val="accent1">
                    <a:lumMod val="50000"/>
                  </a:schemeClr>
                </a:solidFill>
                <a:ea typeface="+mj-ea"/>
                <a:cs typeface="Poppins Medium" panose="020B0502040204020203" pitchFamily="2" charset="0"/>
              </a:rPr>
              <a:t> Pas d’évènement organisé pour les diplômes</a:t>
            </a:r>
          </a:p>
          <a:p>
            <a:pPr lvl="1">
              <a:spcBef>
                <a:spcPct val="0"/>
              </a:spcBef>
              <a:buFont typeface="Wingdings" panose="05000000000000000000" pitchFamily="2" charset="2"/>
              <a:buChar char="q"/>
            </a:pPr>
            <a:r>
              <a:rPr lang="fr-FR">
                <a:solidFill>
                  <a:schemeClr val="accent1">
                    <a:lumMod val="50000"/>
                  </a:schemeClr>
                </a:solidFill>
                <a:ea typeface="+mj-ea"/>
                <a:cs typeface="Poppins Medium" panose="020B0502040204020203" pitchFamily="2" charset="0"/>
              </a:rPr>
              <a:t> Je cotiserai si jamais je pense utiliser le réseau (travail à l'étranger, recherche de stage, envie de changement d'activité...)</a:t>
            </a:r>
          </a:p>
          <a:p>
            <a:pPr lvl="1">
              <a:spcBef>
                <a:spcPct val="0"/>
              </a:spcBef>
              <a:buFont typeface="Wingdings" panose="05000000000000000000" pitchFamily="2" charset="2"/>
              <a:buChar char="q"/>
            </a:pPr>
            <a:r>
              <a:rPr lang="fr-FR">
                <a:solidFill>
                  <a:schemeClr val="accent1">
                    <a:lumMod val="50000"/>
                  </a:schemeClr>
                </a:solidFill>
                <a:ea typeface="+mj-ea"/>
                <a:cs typeface="Poppins Medium" panose="020B0502040204020203" pitchFamily="2" charset="0"/>
              </a:rPr>
              <a:t> Je ne suis pas convaincu de la nécessité de la cotisation en tant que jeune actif, d'autres moyens de communication (LinkedIn ou le mail des Ponts par exemples) gratuits sont très efficaces, et je ne vois pas ce que Ponts Alumni peut m'apporter en plus</a:t>
            </a:r>
          </a:p>
          <a:p>
            <a:pPr lvl="1">
              <a:spcBef>
                <a:spcPct val="0"/>
              </a:spcBef>
              <a:buFont typeface="Wingdings" panose="05000000000000000000" pitchFamily="2" charset="2"/>
              <a:buChar char="q"/>
            </a:pPr>
            <a:endParaRPr lang="fr-FR">
              <a:solidFill>
                <a:schemeClr val="accent1">
                  <a:lumMod val="50000"/>
                </a:schemeClr>
              </a:solidFill>
              <a:ea typeface="+mj-ea"/>
              <a:cs typeface="Poppins Medium" panose="020B0502040204020203" pitchFamily="2" charset="0"/>
            </a:endParaRPr>
          </a:p>
          <a:p>
            <a:pPr lvl="2">
              <a:spcBef>
                <a:spcPct val="0"/>
              </a:spcBef>
              <a:buFont typeface="Wingdings" panose="05000000000000000000" pitchFamily="2" charset="2"/>
              <a:buChar char="q"/>
            </a:pPr>
            <a:endParaRPr lang="fr-FR" sz="2400">
              <a:solidFill>
                <a:schemeClr val="accent1">
                  <a:lumMod val="50000"/>
                </a:schemeClr>
              </a:solidFill>
              <a:ea typeface="+mj-ea"/>
              <a:cs typeface="Poppins Medium" panose="020B0502040204020203" pitchFamily="2" charset="0"/>
            </a:endParaRPr>
          </a:p>
          <a:p>
            <a:endParaRPr lang="fr-FR"/>
          </a:p>
        </p:txBody>
      </p:sp>
    </p:spTree>
    <p:extLst>
      <p:ext uri="{BB962C8B-B14F-4D97-AF65-F5344CB8AC3E}">
        <p14:creationId xmlns:p14="http://schemas.microsoft.com/office/powerpoint/2010/main" val="1548979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E328B2-8A65-2AF7-F86F-1962FACD9AD6}"/>
              </a:ext>
            </a:extLst>
          </p:cNvPr>
          <p:cNvSpPr>
            <a:spLocks noGrp="1"/>
          </p:cNvSpPr>
          <p:nvPr>
            <p:ph type="title"/>
          </p:nvPr>
        </p:nvSpPr>
        <p:spPr/>
        <p:txBody>
          <a:bodyPr>
            <a:normAutofit/>
          </a:bodyPr>
          <a:lstStyle/>
          <a:p>
            <a:pPr marL="457200" lvl="1" indent="0">
              <a:spcBef>
                <a:spcPct val="0"/>
              </a:spcBef>
              <a:buNone/>
            </a:pPr>
            <a:r>
              <a:rPr lang="fr-FR" sz="2800">
                <a:solidFill>
                  <a:schemeClr val="accent1">
                    <a:lumMod val="50000"/>
                  </a:schemeClr>
                </a:solidFill>
                <a:latin typeface="Poppins Medium" panose="020B0502040204020203" pitchFamily="2" charset="0"/>
                <a:cs typeface="Poppins Medium" panose="020B0502040204020203" pitchFamily="2" charset="0"/>
              </a:rPr>
              <a:t>Elèves (verbatim)</a:t>
            </a:r>
            <a:br>
              <a:rPr lang="fr-FR" sz="2800">
                <a:solidFill>
                  <a:schemeClr val="accent1">
                    <a:lumMod val="50000"/>
                  </a:schemeClr>
                </a:solidFill>
                <a:latin typeface="Poppins Medium" panose="020B0502040204020203" pitchFamily="2" charset="0"/>
                <a:cs typeface="Poppins Medium" panose="020B0502040204020203" pitchFamily="2" charset="0"/>
              </a:rPr>
            </a:br>
            <a:endParaRPr lang="fr-FR" sz="2800">
              <a:solidFill>
                <a:schemeClr val="accent1">
                  <a:lumMod val="50000"/>
                </a:schemeClr>
              </a:solidFill>
              <a:latin typeface="Poppins Medium" panose="020B0502040204020203" pitchFamily="2" charset="0"/>
              <a:cs typeface="Poppins Medium" panose="020B0502040204020203" pitchFamily="2" charset="0"/>
            </a:endParaRPr>
          </a:p>
        </p:txBody>
      </p:sp>
      <p:sp>
        <p:nvSpPr>
          <p:cNvPr id="3" name="Espace réservé du contenu 2">
            <a:extLst>
              <a:ext uri="{FF2B5EF4-FFF2-40B4-BE49-F238E27FC236}">
                <a16:creationId xmlns:a16="http://schemas.microsoft.com/office/drawing/2014/main" id="{162BE925-156B-8B59-60A5-2C250885F034}"/>
              </a:ext>
            </a:extLst>
          </p:cNvPr>
          <p:cNvSpPr>
            <a:spLocks noGrp="1"/>
          </p:cNvSpPr>
          <p:nvPr>
            <p:ph idx="1"/>
          </p:nvPr>
        </p:nvSpPr>
        <p:spPr>
          <a:xfrm>
            <a:off x="838200" y="1424181"/>
            <a:ext cx="10515600" cy="5068693"/>
          </a:xfrm>
        </p:spPr>
        <p:txBody>
          <a:bodyPr>
            <a:normAutofit/>
          </a:bodyPr>
          <a:lstStyle/>
          <a:p>
            <a:pPr lvl="1">
              <a:spcBef>
                <a:spcPct val="0"/>
              </a:spcBef>
              <a:buFont typeface="Wingdings" panose="05000000000000000000" pitchFamily="2" charset="2"/>
              <a:buChar char="q"/>
            </a:pPr>
            <a:r>
              <a:rPr lang="fr-FR">
                <a:solidFill>
                  <a:schemeClr val="accent1">
                    <a:lumMod val="50000"/>
                  </a:schemeClr>
                </a:solidFill>
                <a:ea typeface="+mj-ea"/>
                <a:cs typeface="Poppins Medium" panose="020B0502040204020203" pitchFamily="2" charset="0"/>
              </a:rPr>
              <a:t> C’est moins cher pour les promos au-dessous de la mienne</a:t>
            </a:r>
          </a:p>
          <a:p>
            <a:pPr lvl="1">
              <a:spcBef>
                <a:spcPct val="0"/>
              </a:spcBef>
              <a:buFont typeface="Wingdings" panose="05000000000000000000" pitchFamily="2" charset="2"/>
              <a:buChar char="q"/>
            </a:pPr>
            <a:r>
              <a:rPr lang="fr-FR">
                <a:solidFill>
                  <a:schemeClr val="accent1">
                    <a:lumMod val="50000"/>
                  </a:schemeClr>
                </a:solidFill>
                <a:ea typeface="+mj-ea"/>
                <a:cs typeface="Poppins Medium" panose="020B0502040204020203" pitchFamily="2" charset="0"/>
              </a:rPr>
              <a:t> Je ne me rends pas compte à quel point le fait d'exploiter un réseau peut m'aider dans ma carrière. Surement que j'ai tort actuellement, mais je m'en rendrai compte plus tard. Pour l'instant, en tant qu'étudiant, je pense à autre chose</a:t>
            </a:r>
          </a:p>
          <a:p>
            <a:pPr lvl="1">
              <a:spcBef>
                <a:spcPct val="0"/>
              </a:spcBef>
              <a:buFont typeface="Wingdings" panose="05000000000000000000" pitchFamily="2" charset="2"/>
              <a:buChar char="q"/>
            </a:pPr>
            <a:r>
              <a:rPr lang="fr-FR">
                <a:solidFill>
                  <a:schemeClr val="accent1">
                    <a:lumMod val="50000"/>
                  </a:schemeClr>
                </a:solidFill>
                <a:ea typeface="+mj-ea"/>
                <a:cs typeface="Poppins Medium" panose="020B0502040204020203" pitchFamily="2" charset="0"/>
              </a:rPr>
              <a:t> Je n'ai pour l'instant pas utilisé activement le réseau Ponts Alumni. Je pense que c'est important de faire vivre le réseau mais je ne sais pas (pour l'instant) comment je pourrais moi y participer</a:t>
            </a:r>
          </a:p>
          <a:p>
            <a:pPr lvl="1">
              <a:spcBef>
                <a:spcPct val="0"/>
              </a:spcBef>
              <a:buFont typeface="Wingdings" panose="05000000000000000000" pitchFamily="2" charset="2"/>
              <a:buChar char="q"/>
            </a:pPr>
            <a:r>
              <a:rPr lang="fr-FR">
                <a:solidFill>
                  <a:schemeClr val="accent1">
                    <a:lumMod val="50000"/>
                  </a:schemeClr>
                </a:solidFill>
                <a:ea typeface="+mj-ea"/>
                <a:cs typeface="Poppins Medium" panose="020B0502040204020203" pitchFamily="2" charset="0"/>
              </a:rPr>
              <a:t> Besoin de plus de renseignements sur les avantages de cette cotisation</a:t>
            </a:r>
          </a:p>
          <a:p>
            <a:pPr lvl="1">
              <a:spcBef>
                <a:spcPct val="0"/>
              </a:spcBef>
              <a:buFont typeface="Wingdings" panose="05000000000000000000" pitchFamily="2" charset="2"/>
              <a:buChar char="q"/>
            </a:pPr>
            <a:r>
              <a:rPr lang="fr-FR">
                <a:solidFill>
                  <a:schemeClr val="accent1">
                    <a:lumMod val="50000"/>
                  </a:schemeClr>
                </a:solidFill>
                <a:ea typeface="+mj-ea"/>
                <a:cs typeface="Poppins Medium" panose="020B0502040204020203" pitchFamily="2" charset="0"/>
              </a:rPr>
              <a:t> Pas d’offre utile pour les MS</a:t>
            </a:r>
          </a:p>
          <a:p>
            <a:pPr lvl="1">
              <a:spcBef>
                <a:spcPct val="0"/>
              </a:spcBef>
              <a:buFont typeface="Wingdings" panose="05000000000000000000" pitchFamily="2" charset="2"/>
              <a:buChar char="q"/>
            </a:pPr>
            <a:r>
              <a:rPr lang="fr-FR">
                <a:solidFill>
                  <a:schemeClr val="accent1">
                    <a:lumMod val="50000"/>
                  </a:schemeClr>
                </a:solidFill>
                <a:ea typeface="+mj-ea"/>
                <a:cs typeface="Poppins Medium" panose="020B0502040204020203" pitchFamily="2" charset="0"/>
              </a:rPr>
              <a:t> Barrière de la langue </a:t>
            </a:r>
          </a:p>
          <a:p>
            <a:pPr lvl="1">
              <a:spcBef>
                <a:spcPct val="0"/>
              </a:spcBef>
              <a:buFont typeface="Wingdings" panose="05000000000000000000" pitchFamily="2" charset="2"/>
              <a:buChar char="q"/>
            </a:pPr>
            <a:endParaRPr lang="fr-FR">
              <a:solidFill>
                <a:schemeClr val="accent1">
                  <a:lumMod val="50000"/>
                </a:schemeClr>
              </a:solidFill>
              <a:ea typeface="+mj-ea"/>
              <a:cs typeface="Poppins Medium" panose="020B0502040204020203" pitchFamily="2" charset="0"/>
            </a:endParaRPr>
          </a:p>
          <a:p>
            <a:pPr lvl="2">
              <a:spcBef>
                <a:spcPct val="0"/>
              </a:spcBef>
              <a:buFont typeface="Wingdings" panose="05000000000000000000" pitchFamily="2" charset="2"/>
              <a:buChar char="q"/>
            </a:pPr>
            <a:endParaRPr lang="fr-FR" sz="2400">
              <a:solidFill>
                <a:schemeClr val="accent1">
                  <a:lumMod val="50000"/>
                </a:schemeClr>
              </a:solidFill>
              <a:ea typeface="+mj-ea"/>
              <a:cs typeface="Poppins Medium" panose="020B0502040204020203" pitchFamily="2" charset="0"/>
            </a:endParaRPr>
          </a:p>
          <a:p>
            <a:endParaRPr lang="fr-FR"/>
          </a:p>
        </p:txBody>
      </p:sp>
    </p:spTree>
    <p:extLst>
      <p:ext uri="{BB962C8B-B14F-4D97-AF65-F5344CB8AC3E}">
        <p14:creationId xmlns:p14="http://schemas.microsoft.com/office/powerpoint/2010/main" val="100793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E328B2-8A65-2AF7-F86F-1962FACD9AD6}"/>
              </a:ext>
            </a:extLst>
          </p:cNvPr>
          <p:cNvSpPr>
            <a:spLocks noGrp="1"/>
          </p:cNvSpPr>
          <p:nvPr>
            <p:ph type="title"/>
          </p:nvPr>
        </p:nvSpPr>
        <p:spPr/>
        <p:txBody>
          <a:bodyPr>
            <a:normAutofit/>
          </a:bodyPr>
          <a:lstStyle/>
          <a:p>
            <a:r>
              <a:rPr lang="fr-FR" sz="2800">
                <a:solidFill>
                  <a:schemeClr val="accent1">
                    <a:lumMod val="50000"/>
                  </a:schemeClr>
                </a:solidFill>
                <a:latin typeface="Poppins Medium" panose="020B0502040204020203" pitchFamily="2" charset="0"/>
                <a:cs typeface="Poppins Medium" panose="020B0502040204020203" pitchFamily="2" charset="0"/>
              </a:rPr>
              <a:t>Alumni n’ayant pas cotisé en 2020, mais au moins une fois depuis 2015</a:t>
            </a:r>
          </a:p>
        </p:txBody>
      </p:sp>
      <p:sp>
        <p:nvSpPr>
          <p:cNvPr id="3" name="Espace réservé du contenu 2">
            <a:extLst>
              <a:ext uri="{FF2B5EF4-FFF2-40B4-BE49-F238E27FC236}">
                <a16:creationId xmlns:a16="http://schemas.microsoft.com/office/drawing/2014/main" id="{162BE925-156B-8B59-60A5-2C250885F034}"/>
              </a:ext>
            </a:extLst>
          </p:cNvPr>
          <p:cNvSpPr>
            <a:spLocks noGrp="1"/>
          </p:cNvSpPr>
          <p:nvPr>
            <p:ph idx="1"/>
          </p:nvPr>
        </p:nvSpPr>
        <p:spPr>
          <a:xfrm>
            <a:off x="838200" y="1602598"/>
            <a:ext cx="10515600" cy="5068693"/>
          </a:xfrm>
        </p:spPr>
        <p:txBody>
          <a:bodyPr>
            <a:normAutofit/>
          </a:bodyPr>
          <a:lstStyle/>
          <a:p>
            <a:pPr marL="457200" lvl="1" indent="0">
              <a:spcBef>
                <a:spcPct val="0"/>
              </a:spcBef>
              <a:buNone/>
            </a:pPr>
            <a:r>
              <a:rPr lang="fr-FR" sz="2000" b="1">
                <a:solidFill>
                  <a:schemeClr val="accent1">
                    <a:lumMod val="50000"/>
                  </a:schemeClr>
                </a:solidFill>
                <a:ea typeface="+mj-ea"/>
                <a:cs typeface="Poppins Medium" panose="020B0502040204020203" pitchFamily="2" charset="0"/>
              </a:rPr>
              <a:t>Question: Vous avez adhéré à Ponts Alumni au moins une fois ces dernières années mais vous n’avez pas renouvelé votre adhésion en 2020. Pouvez-vous nous expliquer votre choix ? (92 réponses)</a:t>
            </a:r>
          </a:p>
          <a:p>
            <a:pPr lvl="2">
              <a:spcBef>
                <a:spcPct val="0"/>
              </a:spcBef>
              <a:buFont typeface="Wingdings" panose="05000000000000000000" pitchFamily="2" charset="2"/>
              <a:buChar char="q"/>
            </a:pPr>
            <a:endParaRPr lang="fr-FR" sz="3200">
              <a:solidFill>
                <a:schemeClr val="accent1">
                  <a:lumMod val="50000"/>
                </a:schemeClr>
              </a:solidFill>
              <a:ea typeface="+mj-ea"/>
              <a:cs typeface="Poppins Medium" panose="020B0502040204020203" pitchFamily="2" charset="0"/>
            </a:endParaRPr>
          </a:p>
          <a:p>
            <a:pPr lvl="2">
              <a:spcBef>
                <a:spcPct val="0"/>
              </a:spcBef>
              <a:buFont typeface="Wingdings" panose="05000000000000000000" pitchFamily="2" charset="2"/>
              <a:buChar char="q"/>
            </a:pPr>
            <a:r>
              <a:rPr lang="fr-FR" sz="2400">
                <a:solidFill>
                  <a:schemeClr val="accent1">
                    <a:lumMod val="50000"/>
                  </a:schemeClr>
                </a:solidFill>
                <a:ea typeface="+mj-ea"/>
                <a:cs typeface="Poppins Medium" panose="020B0502040204020203" pitchFamily="2" charset="0"/>
              </a:rPr>
              <a:t>Principales raisons:</a:t>
            </a:r>
          </a:p>
          <a:p>
            <a:pPr lvl="3">
              <a:spcBef>
                <a:spcPct val="0"/>
              </a:spcBef>
              <a:buFont typeface="Wingdings" panose="05000000000000000000" pitchFamily="2" charset="2"/>
              <a:buChar char="Ø"/>
            </a:pPr>
            <a:r>
              <a:rPr lang="fr-FR" sz="2400">
                <a:solidFill>
                  <a:schemeClr val="accent1">
                    <a:lumMod val="50000"/>
                  </a:schemeClr>
                </a:solidFill>
                <a:ea typeface="+mj-ea"/>
                <a:cs typeface="Poppins Medium" panose="020B0502040204020203" pitchFamily="2" charset="0"/>
              </a:rPr>
              <a:t>Cotise 1 fois tous les 2/3 ans (28)</a:t>
            </a:r>
          </a:p>
          <a:p>
            <a:pPr lvl="3">
              <a:spcBef>
                <a:spcPct val="0"/>
              </a:spcBef>
              <a:buFont typeface="Wingdings" panose="05000000000000000000" pitchFamily="2" charset="2"/>
              <a:buChar char="Ø"/>
            </a:pPr>
            <a:r>
              <a:rPr lang="fr-FR" sz="2400">
                <a:solidFill>
                  <a:schemeClr val="accent1">
                    <a:lumMod val="50000"/>
                  </a:schemeClr>
                </a:solidFill>
                <a:ea typeface="+mj-ea"/>
                <a:cs typeface="Poppins Medium" panose="020B0502040204020203" pitchFamily="2" charset="0"/>
              </a:rPr>
              <a:t>Cotisation trop chère (25)</a:t>
            </a:r>
          </a:p>
          <a:p>
            <a:pPr lvl="3">
              <a:spcBef>
                <a:spcPct val="0"/>
              </a:spcBef>
              <a:buFont typeface="Wingdings" panose="05000000000000000000" pitchFamily="2" charset="2"/>
              <a:buChar char="Ø"/>
            </a:pPr>
            <a:r>
              <a:rPr lang="fr-FR" sz="2400">
                <a:solidFill>
                  <a:schemeClr val="accent1">
                    <a:lumMod val="50000"/>
                  </a:schemeClr>
                </a:solidFill>
                <a:ea typeface="+mj-ea"/>
                <a:cs typeface="Poppins Medium" panose="020B0502040204020203" pitchFamily="2" charset="0"/>
              </a:rPr>
              <a:t>Cotisent quand ils en ont besoin (19)</a:t>
            </a:r>
          </a:p>
          <a:p>
            <a:pPr lvl="3">
              <a:spcBef>
                <a:spcPct val="0"/>
              </a:spcBef>
              <a:buFont typeface="Wingdings" panose="05000000000000000000" pitchFamily="2" charset="2"/>
              <a:buChar char="Ø"/>
            </a:pPr>
            <a:r>
              <a:rPr lang="fr-FR" sz="2400">
                <a:solidFill>
                  <a:schemeClr val="accent1">
                    <a:lumMod val="50000"/>
                  </a:schemeClr>
                </a:solidFill>
                <a:ea typeface="+mj-ea"/>
                <a:cs typeface="Poppins Medium" panose="020B0502040204020203" pitchFamily="2" charset="0"/>
              </a:rPr>
              <a:t>Oubli (15)</a:t>
            </a:r>
          </a:p>
          <a:p>
            <a:pPr lvl="3">
              <a:spcBef>
                <a:spcPct val="0"/>
              </a:spcBef>
              <a:buFont typeface="Wingdings" panose="05000000000000000000" pitchFamily="2" charset="2"/>
              <a:buChar char="Ø"/>
            </a:pPr>
            <a:r>
              <a:rPr lang="fr-FR" sz="2400">
                <a:solidFill>
                  <a:schemeClr val="accent1">
                    <a:lumMod val="50000"/>
                  </a:schemeClr>
                </a:solidFill>
                <a:ea typeface="+mj-ea"/>
                <a:cs typeface="Poppins Medium" panose="020B0502040204020203" pitchFamily="2" charset="0"/>
              </a:rPr>
              <a:t>Déjà membre d’une autre association </a:t>
            </a:r>
            <a:r>
              <a:rPr lang="fr-FR" sz="2400" err="1">
                <a:solidFill>
                  <a:schemeClr val="accent1">
                    <a:lumMod val="50000"/>
                  </a:schemeClr>
                </a:solidFill>
                <a:ea typeface="+mj-ea"/>
                <a:cs typeface="Poppins Medium" panose="020B0502040204020203" pitchFamily="2" charset="0"/>
              </a:rPr>
              <a:t>d’alumni</a:t>
            </a:r>
            <a:r>
              <a:rPr lang="fr-FR" sz="2400">
                <a:solidFill>
                  <a:schemeClr val="accent1">
                    <a:lumMod val="50000"/>
                  </a:schemeClr>
                </a:solidFill>
                <a:ea typeface="+mj-ea"/>
                <a:cs typeface="Poppins Medium" panose="020B0502040204020203" pitchFamily="2" charset="0"/>
              </a:rPr>
              <a:t> (9=</a:t>
            </a:r>
          </a:p>
          <a:p>
            <a:pPr marL="1371600" lvl="3" indent="0">
              <a:spcBef>
                <a:spcPct val="0"/>
              </a:spcBef>
              <a:buNone/>
            </a:pPr>
            <a:endParaRPr lang="fr-FR" sz="2400">
              <a:solidFill>
                <a:schemeClr val="accent1">
                  <a:lumMod val="50000"/>
                </a:schemeClr>
              </a:solidFill>
              <a:ea typeface="+mj-ea"/>
              <a:cs typeface="Poppins Medium" panose="020B0502040204020203" pitchFamily="2" charset="0"/>
            </a:endParaRPr>
          </a:p>
          <a:p>
            <a:pPr lvl="3">
              <a:spcBef>
                <a:spcPct val="0"/>
              </a:spcBef>
              <a:buFont typeface="Wingdings" panose="05000000000000000000" pitchFamily="2" charset="2"/>
              <a:buChar char="Ø"/>
            </a:pPr>
            <a:endParaRPr lang="fr-FR" sz="2400">
              <a:solidFill>
                <a:schemeClr val="accent1">
                  <a:lumMod val="50000"/>
                </a:schemeClr>
              </a:solidFill>
              <a:ea typeface="+mj-ea"/>
              <a:cs typeface="Poppins Medium" panose="020B0502040204020203" pitchFamily="2" charset="0"/>
            </a:endParaRPr>
          </a:p>
          <a:p>
            <a:endParaRPr lang="fr-FR"/>
          </a:p>
        </p:txBody>
      </p:sp>
    </p:spTree>
    <p:extLst>
      <p:ext uri="{BB962C8B-B14F-4D97-AF65-F5344CB8AC3E}">
        <p14:creationId xmlns:p14="http://schemas.microsoft.com/office/powerpoint/2010/main" val="2400317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E328B2-8A65-2AF7-F86F-1962FACD9AD6}"/>
              </a:ext>
            </a:extLst>
          </p:cNvPr>
          <p:cNvSpPr>
            <a:spLocks noGrp="1"/>
          </p:cNvSpPr>
          <p:nvPr>
            <p:ph type="title"/>
          </p:nvPr>
        </p:nvSpPr>
        <p:spPr/>
        <p:txBody>
          <a:bodyPr>
            <a:normAutofit/>
          </a:bodyPr>
          <a:lstStyle/>
          <a:p>
            <a:r>
              <a:rPr lang="fr-FR" sz="2800">
                <a:solidFill>
                  <a:schemeClr val="accent1">
                    <a:lumMod val="50000"/>
                  </a:schemeClr>
                </a:solidFill>
                <a:latin typeface="Poppins Medium" panose="020B0502040204020203" pitchFamily="2" charset="0"/>
                <a:cs typeface="Poppins Medium" panose="020B0502040204020203" pitchFamily="2" charset="0"/>
              </a:rPr>
              <a:t>Alumni n’ayant pas cotisé en 2020, mais au moins une fois depuis 2015 (verbatim)</a:t>
            </a:r>
          </a:p>
        </p:txBody>
      </p:sp>
      <p:sp>
        <p:nvSpPr>
          <p:cNvPr id="3" name="Espace réservé du contenu 2">
            <a:extLst>
              <a:ext uri="{FF2B5EF4-FFF2-40B4-BE49-F238E27FC236}">
                <a16:creationId xmlns:a16="http://schemas.microsoft.com/office/drawing/2014/main" id="{162BE925-156B-8B59-60A5-2C250885F034}"/>
              </a:ext>
            </a:extLst>
          </p:cNvPr>
          <p:cNvSpPr>
            <a:spLocks noGrp="1"/>
          </p:cNvSpPr>
          <p:nvPr>
            <p:ph idx="1"/>
          </p:nvPr>
        </p:nvSpPr>
        <p:spPr>
          <a:xfrm>
            <a:off x="838200" y="1424181"/>
            <a:ext cx="10515600" cy="5068693"/>
          </a:xfrm>
        </p:spPr>
        <p:txBody>
          <a:bodyPr>
            <a:normAutofit/>
          </a:bodyPr>
          <a:lstStyle/>
          <a:p>
            <a:pPr marL="0" indent="0">
              <a:spcBef>
                <a:spcPct val="0"/>
              </a:spcBef>
              <a:buNone/>
            </a:pPr>
            <a:r>
              <a:rPr lang="fr-FR" sz="2000" b="1">
                <a:solidFill>
                  <a:schemeClr val="accent1">
                    <a:lumMod val="50000"/>
                  </a:schemeClr>
                </a:solidFill>
                <a:ea typeface="+mj-ea"/>
                <a:cs typeface="Poppins Medium" panose="020B0502040204020203" pitchFamily="2" charset="0"/>
              </a:rPr>
              <a:t> </a:t>
            </a:r>
            <a:endParaRPr lang="fr-FR" sz="2000">
              <a:solidFill>
                <a:schemeClr val="accent1">
                  <a:lumMod val="50000"/>
                </a:schemeClr>
              </a:solidFill>
              <a:ea typeface="+mj-ea"/>
              <a:cs typeface="Poppins Medium" panose="020B0502040204020203" pitchFamily="2" charset="0"/>
            </a:endParaRPr>
          </a:p>
          <a:p>
            <a:pPr lvl="2">
              <a:spcBef>
                <a:spcPct val="0"/>
              </a:spcBef>
              <a:buFont typeface="Wingdings" panose="05000000000000000000" pitchFamily="2" charset="2"/>
              <a:buChar char="q"/>
            </a:pPr>
            <a:r>
              <a:rPr lang="fr-FR" sz="2400">
                <a:solidFill>
                  <a:schemeClr val="accent1">
                    <a:lumMod val="50000"/>
                  </a:schemeClr>
                </a:solidFill>
                <a:ea typeface="+mj-ea"/>
                <a:cs typeface="Poppins Medium" panose="020B0502040204020203" pitchFamily="2" charset="0"/>
              </a:rPr>
              <a:t> La réduction de ressources suite à une période de chômage puis ma mise en retraite a été très importante et m'a conduit à faire des choix</a:t>
            </a:r>
          </a:p>
          <a:p>
            <a:pPr lvl="2">
              <a:spcBef>
                <a:spcPct val="0"/>
              </a:spcBef>
              <a:buFont typeface="Wingdings" panose="05000000000000000000" pitchFamily="2" charset="2"/>
              <a:buChar char="q"/>
            </a:pPr>
            <a:r>
              <a:rPr lang="fr-FR" sz="2400">
                <a:solidFill>
                  <a:schemeClr val="accent1">
                    <a:lumMod val="50000"/>
                  </a:schemeClr>
                </a:solidFill>
                <a:ea typeface="+mj-ea"/>
                <a:cs typeface="Poppins Medium" panose="020B0502040204020203" pitchFamily="2" charset="0"/>
              </a:rPr>
              <a:t> Cher pour 5 ans après sortie école</a:t>
            </a:r>
          </a:p>
          <a:p>
            <a:pPr lvl="2">
              <a:spcBef>
                <a:spcPct val="0"/>
              </a:spcBef>
              <a:buFont typeface="Wingdings" panose="05000000000000000000" pitchFamily="2" charset="2"/>
              <a:buChar char="q"/>
            </a:pPr>
            <a:r>
              <a:rPr lang="fr-FR" sz="2400">
                <a:solidFill>
                  <a:schemeClr val="accent1">
                    <a:lumMod val="50000"/>
                  </a:schemeClr>
                </a:solidFill>
                <a:ea typeface="+mj-ea"/>
                <a:cs typeface="Poppins Medium" panose="020B0502040204020203" pitchFamily="2" charset="0"/>
              </a:rPr>
              <a:t> l'apport de </a:t>
            </a:r>
            <a:r>
              <a:rPr lang="fr-FR" sz="2400" err="1">
                <a:solidFill>
                  <a:schemeClr val="accent1">
                    <a:lumMod val="50000"/>
                  </a:schemeClr>
                </a:solidFill>
                <a:ea typeface="+mj-ea"/>
                <a:cs typeface="Poppins Medium" panose="020B0502040204020203" pitchFamily="2" charset="0"/>
              </a:rPr>
              <a:t>l'assoc</a:t>
            </a:r>
            <a:r>
              <a:rPr lang="fr-FR" sz="2400">
                <a:solidFill>
                  <a:schemeClr val="accent1">
                    <a:lumMod val="50000"/>
                  </a:schemeClr>
                </a:solidFill>
                <a:ea typeface="+mj-ea"/>
                <a:cs typeface="Poppins Medium" panose="020B0502040204020203" pitchFamily="2" charset="0"/>
              </a:rPr>
              <a:t> est trop lointain pour justifier l'acquittement d'une cotisation. L'adhésion est une pure perte.</a:t>
            </a:r>
          </a:p>
          <a:p>
            <a:pPr lvl="2">
              <a:spcBef>
                <a:spcPct val="0"/>
              </a:spcBef>
              <a:buFont typeface="Wingdings" panose="05000000000000000000" pitchFamily="2" charset="2"/>
              <a:buChar char="q"/>
            </a:pPr>
            <a:r>
              <a:rPr lang="fr-FR" sz="2400">
                <a:solidFill>
                  <a:schemeClr val="accent1">
                    <a:lumMod val="50000"/>
                  </a:schemeClr>
                </a:solidFill>
                <a:ea typeface="+mj-ea"/>
                <a:cs typeface="Poppins Medium" panose="020B0502040204020203" pitchFamily="2" charset="0"/>
              </a:rPr>
              <a:t> Etranger : trop cher /monnaie locale</a:t>
            </a:r>
          </a:p>
          <a:p>
            <a:pPr lvl="2">
              <a:spcBef>
                <a:spcPct val="0"/>
              </a:spcBef>
              <a:buFont typeface="Wingdings" panose="05000000000000000000" pitchFamily="2" charset="2"/>
              <a:buChar char="q"/>
            </a:pPr>
            <a:r>
              <a:rPr lang="fr-FR" sz="2400">
                <a:solidFill>
                  <a:schemeClr val="accent1">
                    <a:lumMod val="50000"/>
                  </a:schemeClr>
                </a:solidFill>
                <a:ea typeface="+mj-ea"/>
                <a:cs typeface="Poppins Medium" panose="020B0502040204020203" pitchFamily="2" charset="0"/>
              </a:rPr>
              <a:t> Insatisfaction des services proposés (MS)</a:t>
            </a:r>
          </a:p>
          <a:p>
            <a:pPr lvl="2">
              <a:spcBef>
                <a:spcPct val="0"/>
              </a:spcBef>
              <a:buFont typeface="Wingdings" panose="05000000000000000000" pitchFamily="2" charset="2"/>
              <a:buChar char="q"/>
            </a:pPr>
            <a:r>
              <a:rPr lang="fr-FR" sz="2400">
                <a:solidFill>
                  <a:schemeClr val="accent1">
                    <a:lumMod val="50000"/>
                  </a:schemeClr>
                </a:solidFill>
                <a:ea typeface="+mj-ea"/>
                <a:cs typeface="Poppins Medium" panose="020B0502040204020203" pitchFamily="2" charset="0"/>
              </a:rPr>
              <a:t> Ne croit plus en l’utilité de l’association</a:t>
            </a:r>
          </a:p>
          <a:p>
            <a:pPr lvl="2">
              <a:spcBef>
                <a:spcPct val="0"/>
              </a:spcBef>
              <a:buFont typeface="Wingdings" panose="05000000000000000000" pitchFamily="2" charset="2"/>
              <a:buChar char="q"/>
            </a:pPr>
            <a:r>
              <a:rPr lang="fr-FR" sz="2400">
                <a:solidFill>
                  <a:schemeClr val="accent1">
                    <a:lumMod val="50000"/>
                  </a:schemeClr>
                </a:solidFill>
                <a:ea typeface="+mj-ea"/>
                <a:cs typeface="Poppins Medium" panose="020B0502040204020203" pitchFamily="2" charset="0"/>
              </a:rPr>
              <a:t> Ne cotise plus depuis qu’il /elle est à l’étranger</a:t>
            </a:r>
          </a:p>
          <a:p>
            <a:pPr lvl="2">
              <a:spcBef>
                <a:spcPct val="0"/>
              </a:spcBef>
              <a:buFont typeface="Wingdings" panose="05000000000000000000" pitchFamily="2" charset="2"/>
              <a:buChar char="q"/>
            </a:pPr>
            <a:r>
              <a:rPr lang="fr-FR" sz="2400">
                <a:solidFill>
                  <a:schemeClr val="accent1">
                    <a:lumMod val="50000"/>
                  </a:schemeClr>
                </a:solidFill>
                <a:ea typeface="+mj-ea"/>
                <a:cs typeface="Poppins Medium" panose="020B0502040204020203" pitchFamily="2" charset="0"/>
              </a:rPr>
              <a:t> Mauvaise expérience : annuaire non reçu, cotisation « perdue »</a:t>
            </a:r>
          </a:p>
          <a:p>
            <a:pPr lvl="2">
              <a:spcBef>
                <a:spcPct val="0"/>
              </a:spcBef>
              <a:buFont typeface="Wingdings" panose="05000000000000000000" pitchFamily="2" charset="2"/>
              <a:buChar char="q"/>
            </a:pPr>
            <a:r>
              <a:rPr lang="fr-FR" sz="2400">
                <a:solidFill>
                  <a:schemeClr val="accent1">
                    <a:lumMod val="50000"/>
                  </a:schemeClr>
                </a:solidFill>
                <a:ea typeface="+mj-ea"/>
                <a:cs typeface="Poppins Medium" panose="020B0502040204020203" pitchFamily="2" charset="0"/>
              </a:rPr>
              <a:t> Manque de proximité vis-à-vis de l’association</a:t>
            </a:r>
          </a:p>
          <a:p>
            <a:pPr lvl="2">
              <a:spcBef>
                <a:spcPct val="0"/>
              </a:spcBef>
              <a:buFont typeface="Wingdings" panose="05000000000000000000" pitchFamily="2" charset="2"/>
              <a:buChar char="q"/>
            </a:pPr>
            <a:r>
              <a:rPr lang="fr-FR" sz="2400">
                <a:solidFill>
                  <a:schemeClr val="accent1">
                    <a:lumMod val="50000"/>
                  </a:schemeClr>
                </a:solidFill>
                <a:ea typeface="+mj-ea"/>
                <a:cs typeface="Poppins Medium" panose="020B0502040204020203" pitchFamily="2" charset="0"/>
              </a:rPr>
              <a:t> La revue PCM est très bien</a:t>
            </a:r>
          </a:p>
          <a:p>
            <a:pPr lvl="2">
              <a:spcBef>
                <a:spcPct val="0"/>
              </a:spcBef>
              <a:buFont typeface="Wingdings" panose="05000000000000000000" pitchFamily="2" charset="2"/>
              <a:buChar char="q"/>
            </a:pPr>
            <a:endParaRPr lang="fr-FR" sz="2400">
              <a:solidFill>
                <a:schemeClr val="accent1">
                  <a:lumMod val="50000"/>
                </a:schemeClr>
              </a:solidFill>
              <a:ea typeface="+mj-ea"/>
              <a:cs typeface="Poppins Medium" panose="020B0502040204020203" pitchFamily="2" charset="0"/>
            </a:endParaRPr>
          </a:p>
          <a:p>
            <a:pPr marL="914400" lvl="2" indent="0">
              <a:spcBef>
                <a:spcPct val="0"/>
              </a:spcBef>
              <a:buNone/>
            </a:pPr>
            <a:endParaRPr lang="fr-FR" sz="2400">
              <a:solidFill>
                <a:schemeClr val="accent1">
                  <a:lumMod val="50000"/>
                </a:schemeClr>
              </a:solidFill>
              <a:ea typeface="+mj-ea"/>
              <a:cs typeface="Poppins Medium" panose="020B0502040204020203" pitchFamily="2" charset="0"/>
            </a:endParaRPr>
          </a:p>
          <a:p>
            <a:pPr lvl="2">
              <a:spcBef>
                <a:spcPct val="0"/>
              </a:spcBef>
              <a:buFont typeface="Wingdings" panose="05000000000000000000" pitchFamily="2" charset="2"/>
              <a:buChar char="q"/>
            </a:pPr>
            <a:endParaRPr lang="fr-FR" sz="2400">
              <a:solidFill>
                <a:schemeClr val="accent1">
                  <a:lumMod val="50000"/>
                </a:schemeClr>
              </a:solidFill>
              <a:ea typeface="+mj-ea"/>
              <a:cs typeface="Poppins Medium" panose="020B0502040204020203" pitchFamily="2" charset="0"/>
            </a:endParaRPr>
          </a:p>
          <a:p>
            <a:endParaRPr lang="fr-FR"/>
          </a:p>
        </p:txBody>
      </p:sp>
    </p:spTree>
    <p:extLst>
      <p:ext uri="{BB962C8B-B14F-4D97-AF65-F5344CB8AC3E}">
        <p14:creationId xmlns:p14="http://schemas.microsoft.com/office/powerpoint/2010/main" val="727311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E328B2-8A65-2AF7-F86F-1962FACD9AD6}"/>
              </a:ext>
            </a:extLst>
          </p:cNvPr>
          <p:cNvSpPr>
            <a:spLocks noGrp="1"/>
          </p:cNvSpPr>
          <p:nvPr>
            <p:ph type="title"/>
          </p:nvPr>
        </p:nvSpPr>
        <p:spPr/>
        <p:txBody>
          <a:bodyPr>
            <a:normAutofit/>
          </a:bodyPr>
          <a:lstStyle/>
          <a:p>
            <a:r>
              <a:rPr lang="fr-FR" sz="2800">
                <a:solidFill>
                  <a:schemeClr val="accent1">
                    <a:lumMod val="50000"/>
                  </a:schemeClr>
                </a:solidFill>
                <a:latin typeface="Poppins Medium" panose="020B0502040204020203" pitchFamily="2" charset="0"/>
                <a:cs typeface="Poppins Medium" panose="020B0502040204020203" pitchFamily="2" charset="0"/>
              </a:rPr>
              <a:t>Alumni n’ayant jamais cotisé ou avant 2015</a:t>
            </a:r>
          </a:p>
        </p:txBody>
      </p:sp>
      <p:sp>
        <p:nvSpPr>
          <p:cNvPr id="3" name="Espace réservé du contenu 2">
            <a:extLst>
              <a:ext uri="{FF2B5EF4-FFF2-40B4-BE49-F238E27FC236}">
                <a16:creationId xmlns:a16="http://schemas.microsoft.com/office/drawing/2014/main" id="{162BE925-156B-8B59-60A5-2C250885F034}"/>
              </a:ext>
            </a:extLst>
          </p:cNvPr>
          <p:cNvSpPr>
            <a:spLocks noGrp="1"/>
          </p:cNvSpPr>
          <p:nvPr>
            <p:ph idx="1"/>
          </p:nvPr>
        </p:nvSpPr>
        <p:spPr>
          <a:xfrm>
            <a:off x="838200" y="1424181"/>
            <a:ext cx="10515600" cy="5068693"/>
          </a:xfrm>
        </p:spPr>
        <p:txBody>
          <a:bodyPr>
            <a:normAutofit/>
          </a:bodyPr>
          <a:lstStyle/>
          <a:p>
            <a:pPr marL="0" indent="0">
              <a:spcBef>
                <a:spcPct val="0"/>
              </a:spcBef>
              <a:buNone/>
            </a:pPr>
            <a:r>
              <a:rPr lang="fr-FR" sz="2000" b="1">
                <a:solidFill>
                  <a:schemeClr val="accent1">
                    <a:lumMod val="50000"/>
                  </a:schemeClr>
                </a:solidFill>
                <a:ea typeface="+mj-ea"/>
                <a:cs typeface="Poppins Medium" panose="020B0502040204020203" pitchFamily="2" charset="0"/>
              </a:rPr>
              <a:t>Question : Vous n’avez pas adhéré à Ponts Alumni depuis plusieurs années, ni pour l'année en cours, pouvez-vous nous expliquer votre choix ? (116 réponses)</a:t>
            </a:r>
          </a:p>
          <a:p>
            <a:pPr marL="0" indent="0">
              <a:spcBef>
                <a:spcPct val="0"/>
              </a:spcBef>
              <a:buNone/>
            </a:pPr>
            <a:endParaRPr lang="fr-FR" sz="2000">
              <a:solidFill>
                <a:schemeClr val="accent1">
                  <a:lumMod val="50000"/>
                </a:schemeClr>
              </a:solidFill>
              <a:ea typeface="+mj-ea"/>
              <a:cs typeface="Poppins Medium" panose="020B0502040204020203" pitchFamily="2" charset="0"/>
            </a:endParaRPr>
          </a:p>
          <a:p>
            <a:pPr lvl="2">
              <a:spcBef>
                <a:spcPct val="0"/>
              </a:spcBef>
              <a:buFont typeface="Wingdings" panose="05000000000000000000" pitchFamily="2" charset="2"/>
              <a:buChar char="q"/>
            </a:pPr>
            <a:r>
              <a:rPr lang="fr-FR" sz="2400">
                <a:solidFill>
                  <a:schemeClr val="accent1">
                    <a:lumMod val="50000"/>
                  </a:schemeClr>
                </a:solidFill>
                <a:ea typeface="+mj-ea"/>
                <a:cs typeface="Poppins Medium" panose="020B0502040204020203" pitchFamily="2" charset="0"/>
              </a:rPr>
              <a:t>Principales raisons:</a:t>
            </a:r>
          </a:p>
          <a:p>
            <a:pPr lvl="3">
              <a:spcBef>
                <a:spcPct val="0"/>
              </a:spcBef>
              <a:buFont typeface="Wingdings" panose="05000000000000000000" pitchFamily="2" charset="2"/>
              <a:buChar char="Ø"/>
            </a:pPr>
            <a:r>
              <a:rPr lang="fr-FR" sz="2400">
                <a:solidFill>
                  <a:schemeClr val="accent1">
                    <a:lumMod val="50000"/>
                  </a:schemeClr>
                </a:solidFill>
                <a:ea typeface="+mj-ea"/>
                <a:cs typeface="Poppins Medium" panose="020B0502040204020203" pitchFamily="2" charset="0"/>
              </a:rPr>
              <a:t>Cotisation trop chère (42)</a:t>
            </a:r>
          </a:p>
          <a:p>
            <a:pPr lvl="3">
              <a:spcBef>
                <a:spcPct val="0"/>
              </a:spcBef>
              <a:buFont typeface="Wingdings" panose="05000000000000000000" pitchFamily="2" charset="2"/>
              <a:buChar char="Ø"/>
            </a:pPr>
            <a:r>
              <a:rPr lang="fr-FR" sz="2400">
                <a:solidFill>
                  <a:schemeClr val="accent1">
                    <a:lumMod val="50000"/>
                  </a:schemeClr>
                </a:solidFill>
                <a:ea typeface="+mj-ea"/>
                <a:cs typeface="Poppins Medium" panose="020B0502040204020203" pitchFamily="2" charset="0"/>
              </a:rPr>
              <a:t>Pas d’intérêt (42)</a:t>
            </a:r>
          </a:p>
          <a:p>
            <a:pPr lvl="3">
              <a:spcBef>
                <a:spcPct val="0"/>
              </a:spcBef>
              <a:buFont typeface="Wingdings" panose="05000000000000000000" pitchFamily="2" charset="2"/>
              <a:buChar char="Ø"/>
            </a:pPr>
            <a:r>
              <a:rPr lang="fr-FR" sz="2400">
                <a:solidFill>
                  <a:schemeClr val="accent1">
                    <a:lumMod val="50000"/>
                  </a:schemeClr>
                </a:solidFill>
                <a:ea typeface="+mj-ea"/>
                <a:cs typeface="Poppins Medium" panose="020B0502040204020203" pitchFamily="2" charset="0"/>
              </a:rPr>
              <a:t>Déjà membre d’une autre association </a:t>
            </a:r>
            <a:r>
              <a:rPr lang="fr-FR" sz="2400" err="1">
                <a:solidFill>
                  <a:schemeClr val="accent1">
                    <a:lumMod val="50000"/>
                  </a:schemeClr>
                </a:solidFill>
                <a:ea typeface="+mj-ea"/>
                <a:cs typeface="Poppins Medium" panose="020B0502040204020203" pitchFamily="2" charset="0"/>
              </a:rPr>
              <a:t>d’alumni</a:t>
            </a:r>
            <a:r>
              <a:rPr lang="fr-FR" sz="2400">
                <a:solidFill>
                  <a:schemeClr val="accent1">
                    <a:lumMod val="50000"/>
                  </a:schemeClr>
                </a:solidFill>
                <a:ea typeface="+mj-ea"/>
                <a:cs typeface="Poppins Medium" panose="020B0502040204020203" pitchFamily="2" charset="0"/>
              </a:rPr>
              <a:t> (27)</a:t>
            </a:r>
          </a:p>
          <a:p>
            <a:pPr lvl="3">
              <a:spcBef>
                <a:spcPct val="0"/>
              </a:spcBef>
              <a:buFont typeface="Wingdings" panose="05000000000000000000" pitchFamily="2" charset="2"/>
              <a:buChar char="Ø"/>
            </a:pPr>
            <a:r>
              <a:rPr lang="fr-FR" sz="2400">
                <a:solidFill>
                  <a:schemeClr val="accent1">
                    <a:lumMod val="50000"/>
                  </a:schemeClr>
                </a:solidFill>
                <a:ea typeface="+mj-ea"/>
                <a:cs typeface="Poppins Medium" panose="020B0502040204020203" pitchFamily="2" charset="0"/>
              </a:rPr>
              <a:t>1 fois tous les 2/3 ans (13)</a:t>
            </a:r>
          </a:p>
          <a:p>
            <a:pPr lvl="3">
              <a:spcBef>
                <a:spcPct val="0"/>
              </a:spcBef>
              <a:buFont typeface="Wingdings" panose="05000000000000000000" pitchFamily="2" charset="2"/>
              <a:buChar char="Ø"/>
            </a:pPr>
            <a:r>
              <a:rPr lang="fr-FR" sz="2400">
                <a:solidFill>
                  <a:schemeClr val="accent1">
                    <a:lumMod val="50000"/>
                  </a:schemeClr>
                </a:solidFill>
                <a:ea typeface="+mj-ea"/>
                <a:cs typeface="Poppins Medium" panose="020B0502040204020203" pitchFamily="2" charset="0"/>
              </a:rPr>
              <a:t> oubli (8)</a:t>
            </a:r>
          </a:p>
          <a:p>
            <a:pPr lvl="3">
              <a:spcBef>
                <a:spcPct val="0"/>
              </a:spcBef>
              <a:buFont typeface="Wingdings" panose="05000000000000000000" pitchFamily="2" charset="2"/>
              <a:buChar char="Ø"/>
            </a:pPr>
            <a:r>
              <a:rPr lang="fr-FR" sz="2400">
                <a:solidFill>
                  <a:schemeClr val="accent1">
                    <a:lumMod val="50000"/>
                  </a:schemeClr>
                </a:solidFill>
                <a:ea typeface="+mj-ea"/>
                <a:cs typeface="Poppins Medium" panose="020B0502040204020203" pitchFamily="2" charset="0"/>
              </a:rPr>
              <a:t>je cotise lorsque j’en ai besoin (7).</a:t>
            </a:r>
          </a:p>
          <a:p>
            <a:pPr marL="1371600" lvl="3" indent="0">
              <a:spcBef>
                <a:spcPct val="0"/>
              </a:spcBef>
              <a:buNone/>
            </a:pPr>
            <a:endParaRPr lang="fr-FR" sz="3200">
              <a:solidFill>
                <a:schemeClr val="accent1">
                  <a:lumMod val="50000"/>
                </a:schemeClr>
              </a:solidFill>
              <a:ea typeface="+mj-ea"/>
              <a:cs typeface="Poppins Medium" panose="020B0502040204020203" pitchFamily="2" charset="0"/>
            </a:endParaRPr>
          </a:p>
          <a:p>
            <a:pPr lvl="3">
              <a:spcBef>
                <a:spcPct val="0"/>
              </a:spcBef>
              <a:buFont typeface="Wingdings" panose="05000000000000000000" pitchFamily="2" charset="2"/>
              <a:buChar char="Ø"/>
            </a:pPr>
            <a:endParaRPr lang="fr-FR" sz="3200">
              <a:solidFill>
                <a:schemeClr val="accent1">
                  <a:lumMod val="50000"/>
                </a:schemeClr>
              </a:solidFill>
              <a:ea typeface="+mj-ea"/>
              <a:cs typeface="Poppins Medium" panose="020B0502040204020203" pitchFamily="2" charset="0"/>
            </a:endParaRPr>
          </a:p>
          <a:p>
            <a:endParaRPr lang="fr-FR"/>
          </a:p>
        </p:txBody>
      </p:sp>
    </p:spTree>
    <p:extLst>
      <p:ext uri="{BB962C8B-B14F-4D97-AF65-F5344CB8AC3E}">
        <p14:creationId xmlns:p14="http://schemas.microsoft.com/office/powerpoint/2010/main" val="134839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E328B2-8A65-2AF7-F86F-1962FACD9AD6}"/>
              </a:ext>
            </a:extLst>
          </p:cNvPr>
          <p:cNvSpPr>
            <a:spLocks noGrp="1"/>
          </p:cNvSpPr>
          <p:nvPr>
            <p:ph type="title"/>
          </p:nvPr>
        </p:nvSpPr>
        <p:spPr/>
        <p:txBody>
          <a:bodyPr>
            <a:normAutofit/>
          </a:bodyPr>
          <a:lstStyle/>
          <a:p>
            <a:r>
              <a:rPr lang="fr-FR" sz="2800">
                <a:solidFill>
                  <a:schemeClr val="accent1">
                    <a:lumMod val="50000"/>
                  </a:schemeClr>
                </a:solidFill>
                <a:latin typeface="Poppins Medium" panose="020B0502040204020203" pitchFamily="2" charset="0"/>
                <a:cs typeface="Poppins Medium" panose="020B0502040204020203" pitchFamily="2" charset="0"/>
              </a:rPr>
              <a:t>Alumni n’ayant jamais cotisé ou avant 2015 (verbatim)</a:t>
            </a:r>
          </a:p>
        </p:txBody>
      </p:sp>
      <p:sp>
        <p:nvSpPr>
          <p:cNvPr id="3" name="Espace réservé du contenu 2">
            <a:extLst>
              <a:ext uri="{FF2B5EF4-FFF2-40B4-BE49-F238E27FC236}">
                <a16:creationId xmlns:a16="http://schemas.microsoft.com/office/drawing/2014/main" id="{162BE925-156B-8B59-60A5-2C250885F034}"/>
              </a:ext>
            </a:extLst>
          </p:cNvPr>
          <p:cNvSpPr>
            <a:spLocks noGrp="1"/>
          </p:cNvSpPr>
          <p:nvPr>
            <p:ph idx="1"/>
          </p:nvPr>
        </p:nvSpPr>
        <p:spPr>
          <a:xfrm>
            <a:off x="838200" y="1424181"/>
            <a:ext cx="10515600" cy="5068693"/>
          </a:xfrm>
        </p:spPr>
        <p:txBody>
          <a:bodyPr>
            <a:normAutofit lnSpcReduction="10000"/>
          </a:bodyPr>
          <a:lstStyle/>
          <a:p>
            <a:pPr marL="0" indent="0">
              <a:spcBef>
                <a:spcPct val="0"/>
              </a:spcBef>
              <a:buNone/>
            </a:pPr>
            <a:endParaRPr lang="fr-FR" sz="2000">
              <a:solidFill>
                <a:schemeClr val="accent1">
                  <a:lumMod val="50000"/>
                </a:schemeClr>
              </a:solidFill>
              <a:ea typeface="+mj-ea"/>
              <a:cs typeface="Poppins Medium" panose="020B0502040204020203" pitchFamily="2" charset="0"/>
            </a:endParaRPr>
          </a:p>
          <a:p>
            <a:pPr lvl="3">
              <a:spcBef>
                <a:spcPct val="0"/>
              </a:spcBef>
              <a:buFont typeface="Wingdings" panose="05000000000000000000" pitchFamily="2" charset="2"/>
              <a:buChar char="q"/>
            </a:pPr>
            <a:r>
              <a:rPr lang="fr-FR" sz="3200">
                <a:solidFill>
                  <a:schemeClr val="accent1">
                    <a:lumMod val="50000"/>
                  </a:schemeClr>
                </a:solidFill>
                <a:ea typeface="+mj-ea"/>
                <a:cs typeface="Poppins Medium" panose="020B0502040204020203" pitchFamily="2" charset="0"/>
              </a:rPr>
              <a:t> </a:t>
            </a:r>
            <a:r>
              <a:rPr lang="fr-FR" sz="2400">
                <a:solidFill>
                  <a:schemeClr val="accent1">
                    <a:lumMod val="50000"/>
                  </a:schemeClr>
                </a:solidFill>
                <a:ea typeface="+mj-ea"/>
                <a:cs typeface="Poppins Medium" panose="020B0502040204020203" pitchFamily="2" charset="0"/>
              </a:rPr>
              <a:t>Trop loin de ces questions</a:t>
            </a:r>
          </a:p>
          <a:p>
            <a:pPr lvl="3">
              <a:spcBef>
                <a:spcPct val="0"/>
              </a:spcBef>
              <a:buFont typeface="Wingdings" panose="05000000000000000000" pitchFamily="2" charset="2"/>
              <a:buChar char="q"/>
            </a:pPr>
            <a:r>
              <a:rPr lang="fr-FR" sz="2400">
                <a:solidFill>
                  <a:schemeClr val="accent1">
                    <a:lumMod val="50000"/>
                  </a:schemeClr>
                </a:solidFill>
                <a:ea typeface="+mj-ea"/>
                <a:cs typeface="Poppins Medium" panose="020B0502040204020203" pitchFamily="2" charset="0"/>
              </a:rPr>
              <a:t> Préfère donner à la Fondation</a:t>
            </a:r>
          </a:p>
          <a:p>
            <a:pPr lvl="3">
              <a:spcBef>
                <a:spcPct val="0"/>
              </a:spcBef>
              <a:buFont typeface="Wingdings" panose="05000000000000000000" pitchFamily="2" charset="2"/>
              <a:buChar char="q"/>
            </a:pPr>
            <a:r>
              <a:rPr lang="fr-FR" sz="2400">
                <a:solidFill>
                  <a:schemeClr val="accent1">
                    <a:lumMod val="50000"/>
                  </a:schemeClr>
                </a:solidFill>
                <a:ea typeface="+mj-ea"/>
                <a:cs typeface="Poppins Medium" panose="020B0502040204020203" pitchFamily="2" charset="0"/>
              </a:rPr>
              <a:t> Ne cotise plus depuis longtemps</a:t>
            </a:r>
          </a:p>
          <a:p>
            <a:pPr lvl="3">
              <a:spcBef>
                <a:spcPct val="0"/>
              </a:spcBef>
              <a:buFont typeface="Wingdings" panose="05000000000000000000" pitchFamily="2" charset="2"/>
              <a:buChar char="q"/>
            </a:pPr>
            <a:r>
              <a:rPr lang="fr-FR" sz="2400">
                <a:solidFill>
                  <a:schemeClr val="accent1">
                    <a:lumMod val="50000"/>
                  </a:schemeClr>
                </a:solidFill>
                <a:ea typeface="+mj-ea"/>
                <a:cs typeface="Poppins Medium" panose="020B0502040204020203" pitchFamily="2" charset="0"/>
              </a:rPr>
              <a:t> Habite trop loin de Paris</a:t>
            </a:r>
          </a:p>
          <a:p>
            <a:pPr lvl="3">
              <a:spcBef>
                <a:spcPct val="0"/>
              </a:spcBef>
              <a:buFont typeface="Wingdings" panose="05000000000000000000" pitchFamily="2" charset="2"/>
              <a:buChar char="q"/>
            </a:pPr>
            <a:r>
              <a:rPr lang="fr-FR" sz="2400">
                <a:solidFill>
                  <a:schemeClr val="accent1">
                    <a:lumMod val="50000"/>
                  </a:schemeClr>
                </a:solidFill>
                <a:ea typeface="+mj-ea"/>
                <a:cs typeface="Poppins Medium" panose="020B0502040204020203" pitchFamily="2" charset="0"/>
              </a:rPr>
              <a:t> Je suis à l’étranger</a:t>
            </a:r>
          </a:p>
          <a:p>
            <a:pPr lvl="3">
              <a:spcBef>
                <a:spcPct val="0"/>
              </a:spcBef>
              <a:buFont typeface="Wingdings" panose="05000000000000000000" pitchFamily="2" charset="2"/>
              <a:buChar char="q"/>
            </a:pPr>
            <a:r>
              <a:rPr lang="fr-FR" sz="2400">
                <a:solidFill>
                  <a:schemeClr val="accent1">
                    <a:lumMod val="50000"/>
                  </a:schemeClr>
                </a:solidFill>
                <a:ea typeface="+mj-ea"/>
                <a:cs typeface="Poppins Medium" panose="020B0502040204020203" pitchFamily="2" charset="0"/>
              </a:rPr>
              <a:t> Actuellement, le budget personnel est assez limité et nous souffrons de certains problèmes personnels, professionnels et de santé. Mais cela ne saurait tarder. J'ai cotisé dans les années précédentes.</a:t>
            </a:r>
          </a:p>
          <a:p>
            <a:pPr lvl="3">
              <a:spcBef>
                <a:spcPct val="0"/>
              </a:spcBef>
              <a:buFont typeface="Wingdings" panose="05000000000000000000" pitchFamily="2" charset="2"/>
              <a:buChar char="q"/>
            </a:pPr>
            <a:r>
              <a:rPr lang="fr-FR" sz="2400">
                <a:solidFill>
                  <a:schemeClr val="accent1">
                    <a:lumMod val="50000"/>
                  </a:schemeClr>
                </a:solidFill>
                <a:ea typeface="+mj-ea"/>
                <a:cs typeface="Poppins Medium" panose="020B0502040204020203" pitchFamily="2" charset="0"/>
              </a:rPr>
              <a:t> Pourriez-vous faire un retour sur  les bienfaits de l’association genre prises de poste suite aux actions de l’association, mise en relation junior senior, etc.</a:t>
            </a:r>
          </a:p>
          <a:p>
            <a:pPr lvl="3">
              <a:spcBef>
                <a:spcPct val="0"/>
              </a:spcBef>
              <a:buFont typeface="Wingdings" panose="05000000000000000000" pitchFamily="2" charset="2"/>
              <a:buChar char="q"/>
            </a:pPr>
            <a:r>
              <a:rPr lang="fr-FR" sz="2400">
                <a:solidFill>
                  <a:schemeClr val="accent1">
                    <a:lumMod val="50000"/>
                  </a:schemeClr>
                </a:solidFill>
                <a:ea typeface="+mj-ea"/>
                <a:cs typeface="Poppins Medium" panose="020B0502040204020203" pitchFamily="2" charset="0"/>
              </a:rPr>
              <a:t> Confus pour moi entre </a:t>
            </a:r>
            <a:r>
              <a:rPr lang="fr-FR" sz="2400" err="1">
                <a:solidFill>
                  <a:schemeClr val="accent1">
                    <a:lumMod val="50000"/>
                  </a:schemeClr>
                </a:solidFill>
                <a:ea typeface="+mj-ea"/>
                <a:cs typeface="Poppins Medium" panose="020B0502040204020203" pitchFamily="2" charset="0"/>
              </a:rPr>
              <a:t>eMBA</a:t>
            </a:r>
            <a:r>
              <a:rPr lang="fr-FR" sz="2400">
                <a:solidFill>
                  <a:schemeClr val="accent1">
                    <a:lumMod val="50000"/>
                  </a:schemeClr>
                </a:solidFill>
                <a:ea typeface="+mj-ea"/>
                <a:cs typeface="Poppins Medium" panose="020B0502040204020203" pitchFamily="2" charset="0"/>
              </a:rPr>
              <a:t> Alumni et Ponts Alumni </a:t>
            </a:r>
          </a:p>
          <a:p>
            <a:pPr lvl="3">
              <a:spcBef>
                <a:spcPct val="0"/>
              </a:spcBef>
              <a:buFont typeface="Wingdings" panose="05000000000000000000" pitchFamily="2" charset="2"/>
              <a:buChar char="q"/>
            </a:pPr>
            <a:r>
              <a:rPr lang="fr-FR" sz="2400">
                <a:solidFill>
                  <a:schemeClr val="accent1">
                    <a:lumMod val="50000"/>
                  </a:schemeClr>
                </a:solidFill>
                <a:ea typeface="+mj-ea"/>
                <a:cs typeface="Poppins Medium" panose="020B0502040204020203" pitchFamily="2" charset="0"/>
              </a:rPr>
              <a:t> Je suis à l’étranger et ne sais pas comment cotiser</a:t>
            </a:r>
          </a:p>
          <a:p>
            <a:pPr lvl="3">
              <a:spcBef>
                <a:spcPct val="0"/>
              </a:spcBef>
              <a:buFont typeface="Wingdings" panose="05000000000000000000" pitchFamily="2" charset="2"/>
              <a:buChar char="q"/>
            </a:pPr>
            <a:r>
              <a:rPr lang="fr-FR" sz="2400">
                <a:solidFill>
                  <a:schemeClr val="accent1">
                    <a:lumMod val="50000"/>
                  </a:schemeClr>
                </a:solidFill>
                <a:ea typeface="+mj-ea"/>
                <a:cs typeface="Poppins Medium" panose="020B0502040204020203" pitchFamily="2" charset="0"/>
              </a:rPr>
              <a:t> Pas assez d’info sur l’association </a:t>
            </a:r>
          </a:p>
          <a:p>
            <a:pPr marL="1371600" lvl="3" indent="0">
              <a:spcBef>
                <a:spcPct val="0"/>
              </a:spcBef>
              <a:buNone/>
            </a:pPr>
            <a:r>
              <a:rPr lang="fr-FR" sz="2400">
                <a:solidFill>
                  <a:schemeClr val="accent1">
                    <a:lumMod val="50000"/>
                  </a:schemeClr>
                </a:solidFill>
                <a:ea typeface="+mj-ea"/>
                <a:cs typeface="Poppins Medium" panose="020B0502040204020203" pitchFamily="2" charset="0"/>
              </a:rPr>
              <a:t> </a:t>
            </a:r>
          </a:p>
          <a:p>
            <a:pPr lvl="3">
              <a:spcBef>
                <a:spcPct val="0"/>
              </a:spcBef>
              <a:buFont typeface="Wingdings" panose="05000000000000000000" pitchFamily="2" charset="2"/>
              <a:buChar char="Ø"/>
            </a:pPr>
            <a:endParaRPr lang="fr-FR" sz="3200">
              <a:solidFill>
                <a:schemeClr val="accent1">
                  <a:lumMod val="50000"/>
                </a:schemeClr>
              </a:solidFill>
              <a:ea typeface="+mj-ea"/>
              <a:cs typeface="Poppins Medium" panose="020B0502040204020203" pitchFamily="2" charset="0"/>
            </a:endParaRPr>
          </a:p>
          <a:p>
            <a:endParaRPr lang="fr-FR"/>
          </a:p>
        </p:txBody>
      </p:sp>
    </p:spTree>
    <p:extLst>
      <p:ext uri="{BB962C8B-B14F-4D97-AF65-F5344CB8AC3E}">
        <p14:creationId xmlns:p14="http://schemas.microsoft.com/office/powerpoint/2010/main" val="19679255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C91B794BFE664BB3674F4A0249CBC7" ma:contentTypeVersion="19" ma:contentTypeDescription="Crée un document." ma:contentTypeScope="" ma:versionID="8327c97710f3ab6dec5d5fd76223bb34">
  <xsd:schema xmlns:xsd="http://www.w3.org/2001/XMLSchema" xmlns:xs="http://www.w3.org/2001/XMLSchema" xmlns:p="http://schemas.microsoft.com/office/2006/metadata/properties" xmlns:ns2="4b86ae47-82da-4e34-a3d5-370149349a1a" xmlns:ns3="7fd265a7-d11c-487c-91b9-a6c82b4ba1f1" targetNamespace="http://schemas.microsoft.com/office/2006/metadata/properties" ma:root="true" ma:fieldsID="60b279319f4014bbfe01acb6f6a6bf5f" ns2:_="" ns3:_="">
    <xsd:import namespace="4b86ae47-82da-4e34-a3d5-370149349a1a"/>
    <xsd:import namespace="7fd265a7-d11c-487c-91b9-a6c82b4ba1f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3:TaxCatchAll" minOccurs="0"/>
                <xsd:element ref="ns2:lcf76f155ced4ddcb4097134ff3c332f"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86ae47-82da-4e34-a3d5-370149349a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Balises d’images" ma:readOnly="false" ma:fieldId="{5cf76f15-5ced-4ddc-b409-7134ff3c332f}" ma:taxonomyMulti="true" ma:sspId="0d7c24d3-226c-43af-8423-40d46e5060f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fd265a7-d11c-487c-91b9-a6c82b4ba1f1" elementFormDefault="qualified">
    <xsd:import namespace="http://schemas.microsoft.com/office/2006/documentManagement/types"/>
    <xsd:import namespace="http://schemas.microsoft.com/office/infopath/2007/PartnerControls"/>
    <xsd:element name="SharedWithUsers" ma:index="1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Partagé avec détails" ma:internalName="SharedWithDetails" ma:readOnly="true">
      <xsd:simpleType>
        <xsd:restriction base="dms:Note">
          <xsd:maxLength value="255"/>
        </xsd:restriction>
      </xsd:simpleType>
    </xsd:element>
    <xsd:element name="TaxCatchAll" ma:index="21" nillable="true" ma:displayName="Taxonomy Catch All Column" ma:hidden="true" ma:list="{8f3f1d6d-c365-45f8-9627-7d2bde1dae3e}" ma:internalName="TaxCatchAll" ma:showField="CatchAllData" ma:web="7fd265a7-d11c-487c-91b9-a6c82b4ba1f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FDAC753-5679-4916-BC6E-6D03334F10FB}">
  <ds:schemaRefs>
    <ds:schemaRef ds:uri="4b86ae47-82da-4e34-a3d5-370149349a1a"/>
    <ds:schemaRef ds:uri="7fd265a7-d11c-487c-91b9-a6c82b4ba1f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8286D98-D5EC-4ADA-89A9-09748F6CB86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1087</Words>
  <Application>Microsoft Office PowerPoint</Application>
  <PresentationFormat>Grand écran</PresentationFormat>
  <Paragraphs>108</Paragraphs>
  <Slides>10</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Arial</vt:lpstr>
      <vt:lpstr>Calibri</vt:lpstr>
      <vt:lpstr>Calibri Light</vt:lpstr>
      <vt:lpstr>Poppins Medium</vt:lpstr>
      <vt:lpstr>Wingdings</vt:lpstr>
      <vt:lpstr>Office Theme</vt:lpstr>
      <vt:lpstr>Présentation PowerPoint</vt:lpstr>
      <vt:lpstr>Analyse des réponses au sondage réalisé en 2020 </vt:lpstr>
      <vt:lpstr>Elèves</vt:lpstr>
      <vt:lpstr>Elèves (verbatim) </vt:lpstr>
      <vt:lpstr>Elèves (verbatim) </vt:lpstr>
      <vt:lpstr>Alumni n’ayant pas cotisé en 2020, mais au moins une fois depuis 2015</vt:lpstr>
      <vt:lpstr>Alumni n’ayant pas cotisé en 2020, mais au moins une fois depuis 2015 (verbatim)</vt:lpstr>
      <vt:lpstr>Alumni n’ayant jamais cotisé ou avant 2015</vt:lpstr>
      <vt:lpstr>Alumni n’ayant jamais cotisé ou avant 2015 (verbatim)</vt:lpstr>
      <vt:lpstr>Quelles sont les pistes pour Ponts Alumni ?</vt:lpstr>
    </vt:vector>
  </TitlesOfParts>
  <Company>EUROCONTROL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AMAR Gerald</dc:creator>
  <cp:lastModifiedBy>Anne DAIRE</cp:lastModifiedBy>
  <cp:revision>1</cp:revision>
  <dcterms:created xsi:type="dcterms:W3CDTF">2021-10-25T09:38:01Z</dcterms:created>
  <dcterms:modified xsi:type="dcterms:W3CDTF">2023-09-15T11:53:20Z</dcterms:modified>
</cp:coreProperties>
</file>