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318" r:id="rId4"/>
    <p:sldId id="309" r:id="rId5"/>
    <p:sldId id="272" r:id="rId6"/>
    <p:sldId id="259" r:id="rId7"/>
    <p:sldId id="260" r:id="rId8"/>
    <p:sldId id="307" r:id="rId9"/>
    <p:sldId id="319" r:id="rId10"/>
    <p:sldId id="320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83" autoAdjust="0"/>
  </p:normalViewPr>
  <p:slideViewPr>
    <p:cSldViewPr snapToGrid="0" snapToObjects="1">
      <p:cViewPr varScale="1">
        <p:scale>
          <a:sx n="103" d="100"/>
          <a:sy n="103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6E4B0-347D-F14B-B6DC-0C4C7EEB3019}" type="datetimeFigureOut">
              <a:rPr lang="fr-FR" smtClean="0"/>
              <a:t>21/01/17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7DD73-D5BF-644F-983F-BF46AC1142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180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D406-9CBF-3E41-A38B-43E2FE910209}" type="datetimeFigureOut">
              <a:rPr lang="fr-FR" smtClean="0"/>
              <a:t>21/01/17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53441-6172-5D46-9ECC-15DCEF6096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702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3B47-1EB8-DA46-9344-E69C74808008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54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43E9-58F0-6F44-A584-46F58BAB0AF9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03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A43C9-7C39-E645-9142-E41DD46B4FB0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20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D14C-001D-EF4C-8AF8-68C6DFF6DC17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1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878D-5CC4-A048-A71E-3B52B524C478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92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CC5-31AD-9640-9F89-122573D3DE2E}" type="datetime1">
              <a:rPr lang="fr-FR" smtClean="0"/>
              <a:t>21/01/17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32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663-D1F0-0444-A5C2-E654B6303A96}" type="datetime1">
              <a:rPr lang="fr-FR" smtClean="0"/>
              <a:t>21/01/17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5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F696-76DC-264A-B1D2-93F55957B127}" type="datetime1">
              <a:rPr lang="fr-FR" smtClean="0"/>
              <a:t>21/01/17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86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68F0-7CEF-4C44-BDC3-0A614AC4FDC4}" type="datetime1">
              <a:rPr lang="fr-FR" smtClean="0"/>
              <a:t>21/01/17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94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9D23-793F-FF48-8250-4B4322F63441}" type="datetime1">
              <a:rPr lang="fr-FR" smtClean="0"/>
              <a:t>21/01/17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22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3D89-25F7-9344-A555-F537F874EE95}" type="datetime1">
              <a:rPr lang="fr-FR" smtClean="0"/>
              <a:t>21/01/17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1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CEFC-1FAF-064C-A035-689D776A9187}" type="datetime1">
              <a:rPr lang="fr-FR" smtClean="0"/>
              <a:t>21/01/17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Extrait séminaire de rentrée Comité PA sept 2016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AF53-2C84-A446-91BA-DA88FB83A3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7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Développement des réseaux géographiques de PA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Chiffres</a:t>
            </a:r>
            <a:r>
              <a:rPr lang="fr-FR" dirty="0" smtClean="0"/>
              <a:t>, faits, propositions</a:t>
            </a:r>
          </a:p>
          <a:p>
            <a:r>
              <a:rPr lang="fr-FR" dirty="0" smtClean="0"/>
              <a:t>Points régions disponibles</a:t>
            </a:r>
          </a:p>
          <a:p>
            <a:r>
              <a:rPr lang="fr-FR" dirty="0"/>
              <a:t>Points pays </a:t>
            </a:r>
            <a:r>
              <a:rPr lang="fr-FR" dirty="0" smtClean="0"/>
              <a:t>disponibles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416617" y="6356350"/>
            <a:ext cx="4105783" cy="365125"/>
          </a:xfrm>
        </p:spPr>
        <p:txBody>
          <a:bodyPr/>
          <a:lstStyle/>
          <a:p>
            <a:r>
              <a:rPr lang="fr-FR" dirty="0" smtClean="0"/>
              <a:t>Extrait séminaire de rentrée Comité PA sept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272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Annexes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Présentation Auvergne</a:t>
            </a:r>
          </a:p>
          <a:p>
            <a:r>
              <a:rPr lang="fr-FR" dirty="0" smtClean="0"/>
              <a:t>Présentation Brésil</a:t>
            </a:r>
          </a:p>
          <a:p>
            <a:r>
              <a:rPr lang="fr-FR" dirty="0" smtClean="0"/>
              <a:t>Présentation PACA</a:t>
            </a:r>
          </a:p>
          <a:p>
            <a:r>
              <a:rPr lang="fr-FR" dirty="0" smtClean="0"/>
              <a:t>Présentation Belgique</a:t>
            </a:r>
          </a:p>
          <a:p>
            <a:r>
              <a:rPr lang="fr-FR" dirty="0" smtClean="0"/>
              <a:t>Présentation Cameroun</a:t>
            </a:r>
          </a:p>
          <a:p>
            <a:r>
              <a:rPr lang="fr-FR" dirty="0"/>
              <a:t>Carte des régions administratives avec effectifs et cotisations</a:t>
            </a:r>
          </a:p>
          <a:p>
            <a:r>
              <a:rPr lang="fr-FR" dirty="0" smtClean="0"/>
              <a:t>Document : notre maîtrise des coordonnées des anciens</a:t>
            </a:r>
          </a:p>
        </p:txBody>
      </p:sp>
    </p:spTree>
    <p:extLst>
      <p:ext uri="{BB962C8B-B14F-4D97-AF65-F5344CB8AC3E}">
        <p14:creationId xmlns:p14="http://schemas.microsoft.com/office/powerpoint/2010/main" val="371025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96606"/>
            <a:ext cx="8229600" cy="323351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Chiffres/constats/propositions	</a:t>
            </a:r>
          </a:p>
          <a:p>
            <a:pPr lvl="1"/>
            <a:r>
              <a:rPr lang="fr-FR" dirty="0" smtClean="0"/>
              <a:t>Régions</a:t>
            </a:r>
          </a:p>
          <a:p>
            <a:pPr lvl="1"/>
            <a:r>
              <a:rPr lang="fr-FR" dirty="0" smtClean="0"/>
              <a:t>Pays</a:t>
            </a:r>
          </a:p>
          <a:p>
            <a:r>
              <a:rPr lang="fr-FR" dirty="0" smtClean="0"/>
              <a:t>Illustrations de représentants présents (voir aussi annexes)</a:t>
            </a:r>
          </a:p>
          <a:p>
            <a:r>
              <a:rPr lang="fr-FR" dirty="0" smtClean="0"/>
              <a:t>Discussion											</a:t>
            </a:r>
          </a:p>
          <a:p>
            <a:r>
              <a:rPr lang="fr-FR" dirty="0" smtClean="0"/>
              <a:t>Synthèse/conclusion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61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565618"/>
            <a:ext cx="3419963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Carte des cotisants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0"/>
            <a:ext cx="7622865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89294" y="1710175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6478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20307" y="382274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661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01275" y="534896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294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55955" y="198682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203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78728" y="2678437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180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51226" y="2117228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148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33120" y="14461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149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350399" y="2708244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111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908667" y="617424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1503" y="75442"/>
            <a:ext cx="3339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Population de diplômés</a:t>
            </a:r>
          </a:p>
          <a:p>
            <a:pPr algn="ctr"/>
            <a:r>
              <a:rPr lang="fr-FR" sz="2400" dirty="0" smtClean="0"/>
              <a:t>par région administrative</a:t>
            </a:r>
            <a:endParaRPr lang="fr-FR" sz="2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476760" y="5149261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409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21140" y="403651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256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886047" y="1031134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34</a:t>
            </a:r>
            <a:r>
              <a:rPr lang="fr-FR" dirty="0" smtClean="0">
                <a:solidFill>
                  <a:srgbClr val="0000FF"/>
                </a:solidFill>
              </a:rPr>
              <a:t>9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632887" y="291410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98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04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13742" y="86013"/>
            <a:ext cx="9631219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L</a:t>
            </a:r>
            <a:r>
              <a:rPr lang="fr-FR" dirty="0" smtClean="0"/>
              <a:t>es groupes régionaux de PA sont </a:t>
            </a:r>
            <a:br>
              <a:rPr lang="fr-FR" dirty="0" smtClean="0"/>
            </a:br>
            <a:r>
              <a:rPr lang="fr-FR" dirty="0" smtClean="0"/>
              <a:t>centrés sur </a:t>
            </a:r>
            <a:r>
              <a:rPr lang="fr-FR" dirty="0" smtClean="0"/>
              <a:t>6/</a:t>
            </a:r>
            <a:r>
              <a:rPr lang="fr-FR" dirty="0"/>
              <a:t>7</a:t>
            </a:r>
            <a:r>
              <a:rPr lang="fr-FR" dirty="0" smtClean="0"/>
              <a:t> </a:t>
            </a:r>
            <a:r>
              <a:rPr lang="fr-FR" dirty="0" smtClean="0"/>
              <a:t>grandes villes (site internet)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59" y="4279900"/>
            <a:ext cx="1676400" cy="17145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2180" y="3202425"/>
            <a:ext cx="1676400" cy="17145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8838" y="4954650"/>
            <a:ext cx="1676400" cy="1714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075" y="1798335"/>
            <a:ext cx="1676400" cy="17145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0397" y="4753421"/>
            <a:ext cx="1676400" cy="17145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0306" y="2798566"/>
            <a:ext cx="1676400" cy="17145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5280829" y="3785021"/>
            <a:ext cx="696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LYON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991663" y="5667450"/>
            <a:ext cx="213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AIX-MARSEILLE/NICE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168506" y="327391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CLERMONT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294238" y="5658672"/>
            <a:ext cx="1518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MONTPELLIER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458514" y="5067656"/>
            <a:ext cx="121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TOULOUSE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219621" y="2429234"/>
            <a:ext cx="94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NANTES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2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4 objectifs des groupes régionaux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sz="2800" dirty="0" smtClean="0"/>
              <a:t>Animer </a:t>
            </a:r>
            <a:r>
              <a:rPr lang="fr-FR" sz="2800" dirty="0"/>
              <a:t>le réseau Ponts </a:t>
            </a:r>
            <a:r>
              <a:rPr lang="fr-FR" sz="2800" dirty="0" smtClean="0"/>
              <a:t>Alliance </a:t>
            </a:r>
            <a:r>
              <a:rPr lang="fr-FR" sz="2800" dirty="0"/>
              <a:t>dans le </a:t>
            </a:r>
            <a:r>
              <a:rPr lang="fr-FR" sz="2800" dirty="0" smtClean="0"/>
              <a:t>département et la région </a:t>
            </a:r>
            <a:r>
              <a:rPr lang="fr-FR" sz="2800" dirty="0"/>
              <a:t>(activités networking, conférences, visites locales </a:t>
            </a:r>
            <a:r>
              <a:rPr lang="fr-FR" sz="2800" dirty="0" err="1"/>
              <a:t>etc</a:t>
            </a:r>
            <a:r>
              <a:rPr lang="fr-FR" sz="2800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sz="2800" dirty="0" smtClean="0"/>
              <a:t>Développer la solidarité entre anciens </a:t>
            </a:r>
            <a:r>
              <a:rPr lang="fr-FR" sz="2800" dirty="0"/>
              <a:t>diplômés des Ponts et leurs </a:t>
            </a:r>
            <a:r>
              <a:rPr lang="fr-FR" sz="2800" dirty="0" smtClean="0"/>
              <a:t>entreprises, et favoriser les groupes professionnels ou promotions qui veulent visiter une région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sz="2800" dirty="0" smtClean="0"/>
              <a:t>Accompagner </a:t>
            </a:r>
            <a:r>
              <a:rPr lang="fr-FR" sz="2800" dirty="0"/>
              <a:t>les </a:t>
            </a:r>
            <a:r>
              <a:rPr lang="fr-FR" sz="2800" dirty="0" smtClean="0"/>
              <a:t>mouvements professionnels depuis et vers la région, remonter les informations correspondantes du terrain pour en faire bénéficier l’annuaire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sz="2800" dirty="0" smtClean="0"/>
              <a:t>Chercher à attirer pour croître et se développer</a:t>
            </a:r>
            <a:endParaRPr lang="fr-FR" sz="2400" dirty="0"/>
          </a:p>
          <a:p>
            <a:pPr marL="1314450" lvl="2" indent="-514350"/>
            <a:r>
              <a:rPr lang="fr-FR" sz="2000" dirty="0" smtClean="0"/>
              <a:t>VIP</a:t>
            </a:r>
          </a:p>
          <a:p>
            <a:pPr marL="1314450" lvl="2" indent="-514350"/>
            <a:r>
              <a:rPr lang="fr-FR" sz="2000" dirty="0" smtClean="0"/>
              <a:t>Chefs de projet et animateurs potentiels</a:t>
            </a:r>
          </a:p>
          <a:p>
            <a:pPr marL="1314450" lvl="2" indent="-514350"/>
            <a:r>
              <a:rPr lang="fr-FR" sz="2000" dirty="0" smtClean="0"/>
              <a:t>Liens avec les anciens dans les grandes villes proches</a:t>
            </a:r>
          </a:p>
          <a:p>
            <a:pPr marL="1314450" lvl="2" indent="-514350"/>
            <a:r>
              <a:rPr lang="fr-FR" sz="2000" dirty="0" smtClean="0"/>
              <a:t>Liens avec les autres grands réseaux d’</a:t>
            </a:r>
            <a:r>
              <a:rPr lang="fr-FR" sz="2000" dirty="0" err="1" smtClean="0"/>
              <a:t>alumni</a:t>
            </a:r>
            <a:endParaRPr lang="fr-FR" sz="2000" dirty="0" smtClean="0"/>
          </a:p>
          <a:p>
            <a:pPr marL="1314450" lvl="2" indent="-514350"/>
            <a:r>
              <a:rPr lang="fr-FR" sz="2000" dirty="0" smtClean="0"/>
              <a:t>Relations avec les élus</a:t>
            </a:r>
            <a:r>
              <a:rPr lang="fr-FR" sz="2000" dirty="0"/>
              <a:t> </a:t>
            </a:r>
            <a:r>
              <a:rPr lang="fr-FR" sz="2000" dirty="0" smtClean="0"/>
              <a:t>…</a:t>
            </a:r>
          </a:p>
          <a:p>
            <a:pPr marL="1314450" lvl="2" indent="-514350"/>
            <a:r>
              <a:rPr lang="fr-FR" sz="2000" dirty="0" smtClean="0"/>
              <a:t>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5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27266" y="56158"/>
            <a:ext cx="9217359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Population et cotisations par département de résidence (hors RP, plus de 10 cotis.)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18023"/>
              </p:ext>
            </p:extLst>
          </p:nvPr>
        </p:nvGraphicFramePr>
        <p:xfrm>
          <a:off x="130293" y="1433725"/>
          <a:ext cx="6499973" cy="5104460"/>
        </p:xfrm>
        <a:graphic>
          <a:graphicData uri="http://schemas.openxmlformats.org/drawingml/2006/table">
            <a:tbl>
              <a:tblPr/>
              <a:tblGrid>
                <a:gridCol w="400291"/>
                <a:gridCol w="2516117"/>
                <a:gridCol w="1258060"/>
                <a:gridCol w="1258060"/>
                <a:gridCol w="1067445"/>
              </a:tblGrid>
              <a:tr h="247148"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DEPARTEMENTS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Cotisants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Ratio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Rhône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Bouches-du-Rhône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Nord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Gironde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Loire-Atlantique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Isère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Haute-Garonne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Seine-Maritime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Bas-Rhin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32,1%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Alpes-Maritimes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Ille-et-Vilaine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Hérault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Moselle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Oise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27,1%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Puy-de-Dôme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Ain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34,5%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Gard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DOM-TOM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21,7%</a:t>
                      </a:r>
                    </a:p>
                  </a:txBody>
                  <a:tcPr marL="11383" marR="11383" marT="113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768996" y="2046612"/>
            <a:ext cx="20220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</a:rPr>
              <a:t>Question :</a:t>
            </a:r>
          </a:p>
          <a:p>
            <a:r>
              <a:rPr lang="fr-FR" sz="2400" dirty="0" smtClean="0">
                <a:solidFill>
                  <a:srgbClr val="0000FF"/>
                </a:solidFill>
              </a:rPr>
              <a:t>Ne devrions-nous pas être plus présents dans le Nord, en Gironde, en </a:t>
            </a:r>
            <a:r>
              <a:rPr lang="fr-FR" sz="2400" dirty="0" err="1" smtClean="0">
                <a:solidFill>
                  <a:srgbClr val="0000FF"/>
                </a:solidFill>
              </a:rPr>
              <a:t>Hte</a:t>
            </a:r>
            <a:r>
              <a:rPr lang="fr-FR" sz="2400" dirty="0" smtClean="0">
                <a:solidFill>
                  <a:srgbClr val="0000FF"/>
                </a:solidFill>
              </a:rPr>
              <a:t> Garonne ? 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58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90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Autres départements d’intérêt par ordre de population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566240"/>
              </p:ext>
            </p:extLst>
          </p:nvPr>
        </p:nvGraphicFramePr>
        <p:xfrm>
          <a:off x="-30012" y="1663029"/>
          <a:ext cx="6964268" cy="4644971"/>
        </p:xfrm>
        <a:graphic>
          <a:graphicData uri="http://schemas.openxmlformats.org/drawingml/2006/table">
            <a:tbl>
              <a:tblPr/>
              <a:tblGrid>
                <a:gridCol w="920465"/>
                <a:gridCol w="2882963"/>
                <a:gridCol w="1262820"/>
                <a:gridCol w="949010"/>
                <a:gridCol w="949010"/>
              </a:tblGrid>
              <a:tr h="289431"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DEPARTEMENTS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Cotisants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Ratio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Savoie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Finistère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Loiret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Pyrénées-Atlantiques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Haute-Savoie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Indre-et-Loire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Calvados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32,1%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Côte-d'or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Morbihan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Pas-de-Calais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28,0%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Loire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Saône-et-Loire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Haut-Rhin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1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Charente-Maritime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7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Vienne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2921" marR="2921" marT="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904622" y="2046612"/>
            <a:ext cx="22393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</a:rPr>
              <a:t>Question :</a:t>
            </a:r>
          </a:p>
          <a:p>
            <a:r>
              <a:rPr lang="fr-FR" sz="2400" dirty="0" smtClean="0">
                <a:solidFill>
                  <a:srgbClr val="0000FF"/>
                </a:solidFill>
              </a:rPr>
              <a:t>Comment associer ces camarades à notre volonté de développement des réseaux géographiques? 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45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85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Points forts et opportunités de développement des réseaux régionaux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2053" y="1729886"/>
            <a:ext cx="8532775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Points forts</a:t>
            </a:r>
          </a:p>
          <a:p>
            <a:pPr lvl="1"/>
            <a:r>
              <a:rPr lang="fr-FR" dirty="0"/>
              <a:t>6</a:t>
            </a:r>
            <a:r>
              <a:rPr lang="fr-FR" dirty="0" smtClean="0"/>
              <a:t> </a:t>
            </a:r>
            <a:r>
              <a:rPr lang="fr-FR" dirty="0" smtClean="0"/>
              <a:t>groupes régionaux (Auvergne, </a:t>
            </a:r>
            <a:r>
              <a:rPr lang="fr-FR" dirty="0" err="1" smtClean="0"/>
              <a:t>Rhone</a:t>
            </a:r>
            <a:r>
              <a:rPr lang="fr-FR" dirty="0" smtClean="0"/>
              <a:t> Alpes, PACA, Languedoc/Roussillon, Ouest/Pays de Loire, Toulouse-</a:t>
            </a:r>
            <a:r>
              <a:rPr lang="fr-FR" dirty="0" err="1" smtClean="0"/>
              <a:t>MidiPyrénées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Des animateurs expérimentés, et plus ou moins actifs</a:t>
            </a:r>
          </a:p>
          <a:p>
            <a:r>
              <a:rPr lang="fr-FR" dirty="0" smtClean="0"/>
              <a:t>Perspectives</a:t>
            </a:r>
          </a:p>
          <a:p>
            <a:pPr lvl="1"/>
            <a:r>
              <a:rPr lang="fr-FR" dirty="0" smtClean="0"/>
              <a:t>Des idées et projets d’animation pour 2016-2017</a:t>
            </a:r>
          </a:p>
          <a:p>
            <a:pPr lvl="1"/>
            <a:r>
              <a:rPr lang="fr-FR" dirty="0" smtClean="0"/>
              <a:t>Un équilibre à trouver entre animation locale récurrente et développement volontariste</a:t>
            </a:r>
          </a:p>
          <a:p>
            <a:pPr lvl="1"/>
            <a:r>
              <a:rPr lang="fr-FR" dirty="0" smtClean="0"/>
              <a:t>Relance en cours et recherche d’animateurs en cours sur Toulouse/Midi Pyrénées, merci à Météo France</a:t>
            </a:r>
          </a:p>
          <a:p>
            <a:pPr lvl="1"/>
            <a:r>
              <a:rPr lang="fr-FR" dirty="0" smtClean="0"/>
              <a:t>Recherche d’animateurs à prévoir pour renouvellement dans 2 régions</a:t>
            </a:r>
          </a:p>
          <a:p>
            <a:pPr lvl="1"/>
            <a:r>
              <a:rPr lang="fr-FR" dirty="0" smtClean="0"/>
              <a:t>Recherche de synergies et développement de la solidarité locale : la fiabilisation des bases de l’annuaire de PA est essentielle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Extrait séminaire de rentrée Comité PA sept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9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Illustrations en séance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Groupe Auvergne</a:t>
            </a:r>
          </a:p>
          <a:p>
            <a:r>
              <a:rPr lang="fr-FR" dirty="0" smtClean="0"/>
              <a:t>Groupe PACA</a:t>
            </a:r>
          </a:p>
          <a:p>
            <a:r>
              <a:rPr lang="fr-FR" dirty="0" smtClean="0"/>
              <a:t>Groupe </a:t>
            </a:r>
            <a:r>
              <a:rPr lang="fr-FR" dirty="0" err="1" smtClean="0"/>
              <a:t>Rhone</a:t>
            </a:r>
            <a:r>
              <a:rPr lang="fr-FR" dirty="0" smtClean="0"/>
              <a:t> Alpes (oral)</a:t>
            </a:r>
          </a:p>
          <a:p>
            <a:r>
              <a:rPr lang="fr-FR" dirty="0" smtClean="0"/>
              <a:t>Groupe Haute Garonne (oral)</a:t>
            </a:r>
          </a:p>
          <a:p>
            <a:r>
              <a:rPr lang="fr-FR" dirty="0" smtClean="0"/>
              <a:t>Groupe Brésil (à lire)</a:t>
            </a:r>
          </a:p>
          <a:p>
            <a:r>
              <a:rPr lang="fr-FR" dirty="0" smtClean="0"/>
              <a:t>Groupe Belgique</a:t>
            </a:r>
          </a:p>
          <a:p>
            <a:r>
              <a:rPr lang="fr-FR" dirty="0"/>
              <a:t>Groupe </a:t>
            </a:r>
            <a:r>
              <a:rPr lang="fr-FR" dirty="0" smtClean="0"/>
              <a:t>Cameroun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784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714</Words>
  <Application>Microsoft Macintosh PowerPoint</Application>
  <PresentationFormat>Présentation à l'écran (4:3)</PresentationFormat>
  <Paragraphs>262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Développement des réseaux géographiques de PA</vt:lpstr>
      <vt:lpstr>Sommaire</vt:lpstr>
      <vt:lpstr>Carte des cotisants</vt:lpstr>
      <vt:lpstr>Les groupes régionaux de PA sont  centrés sur 6/7 grandes villes (site internet)</vt:lpstr>
      <vt:lpstr> 4 objectifs des groupes régionaux </vt:lpstr>
      <vt:lpstr>Population et cotisations par département de résidence (hors RP, plus de 10 cotis.)</vt:lpstr>
      <vt:lpstr>Autres départements d’intérêt par ordre de population</vt:lpstr>
      <vt:lpstr>Points forts et opportunités de développement des réseaux régionaux</vt:lpstr>
      <vt:lpstr>Illustrations en séance</vt:lpstr>
      <vt:lpstr>Annexes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des réseaux géographiques de PA</dc:title>
  <dc:subject/>
  <dc:creator>Dominique de Robillard</dc:creator>
  <cp:keywords/>
  <dc:description/>
  <cp:lastModifiedBy>Dominique de Robillard</cp:lastModifiedBy>
  <cp:revision>51</cp:revision>
  <dcterms:created xsi:type="dcterms:W3CDTF">2016-09-16T10:07:21Z</dcterms:created>
  <dcterms:modified xsi:type="dcterms:W3CDTF">2017-01-21T16:51:18Z</dcterms:modified>
  <cp:category/>
</cp:coreProperties>
</file>