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89" r:id="rId4"/>
    <p:sldId id="290" r:id="rId5"/>
    <p:sldId id="291" r:id="rId6"/>
    <p:sldId id="288" r:id="rId7"/>
    <p:sldId id="292" r:id="rId8"/>
    <p:sldId id="295" r:id="rId9"/>
    <p:sldId id="297" r:id="rId10"/>
    <p:sldId id="299" r:id="rId11"/>
    <p:sldId id="298" r:id="rId12"/>
    <p:sldId id="293" r:id="rId13"/>
    <p:sldId id="294" r:id="rId14"/>
    <p:sldId id="296" r:id="rId15"/>
    <p:sldId id="300" r:id="rId16"/>
    <p:sldId id="301" r:id="rId17"/>
    <p:sldId id="30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Prix des 1ers crus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'Feuil1 (2)'!$A$26:$A$38</c:f>
              <c:strCache>
                <c:ptCount val="13"/>
                <c:pt idx="0">
                  <c:v>Marsannay</c:v>
                </c:pt>
                <c:pt idx="1">
                  <c:v>Fixin</c:v>
                </c:pt>
                <c:pt idx="2">
                  <c:v>Aloxe Corton</c:v>
                </c:pt>
                <c:pt idx="3">
                  <c:v>Pernand Vergelesses</c:v>
                </c:pt>
                <c:pt idx="4">
                  <c:v>Ladoix</c:v>
                </c:pt>
                <c:pt idx="5">
                  <c:v>Beaune blanc</c:v>
                </c:pt>
                <c:pt idx="6">
                  <c:v>Saint Romain</c:v>
                </c:pt>
                <c:pt idx="7">
                  <c:v>Auxey Duresse</c:v>
                </c:pt>
                <c:pt idx="8">
                  <c:v>Saint Aubin</c:v>
                </c:pt>
                <c:pt idx="9">
                  <c:v>Meursault</c:v>
                </c:pt>
                <c:pt idx="10">
                  <c:v>Chassagne Montrachet blanc</c:v>
                </c:pt>
                <c:pt idx="11">
                  <c:v>Puligny Montrachet</c:v>
                </c:pt>
                <c:pt idx="12">
                  <c:v>Santenay </c:v>
                </c:pt>
              </c:strCache>
            </c:strRef>
          </c:cat>
          <c:val>
            <c:numRef>
              <c:f>'Feuil1 (2)'!$B$26:$B$38</c:f>
              <c:numCache>
                <c:formatCode>General</c:formatCode>
                <c:ptCount val="13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50</c:v>
                </c:pt>
                <c:pt idx="6">
                  <c:v>25</c:v>
                </c:pt>
                <c:pt idx="7">
                  <c:v>30</c:v>
                </c:pt>
                <c:pt idx="8">
                  <c:v>25</c:v>
                </c:pt>
                <c:pt idx="9">
                  <c:v>60</c:v>
                </c:pt>
                <c:pt idx="10">
                  <c:v>60</c:v>
                </c:pt>
                <c:pt idx="11">
                  <c:v>80</c:v>
                </c:pt>
                <c:pt idx="1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F-4043-81AC-20FC57B75AA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'Feuil1 (2)'!$A$26:$A$38</c:f>
              <c:strCache>
                <c:ptCount val="13"/>
                <c:pt idx="0">
                  <c:v>Marsannay</c:v>
                </c:pt>
                <c:pt idx="1">
                  <c:v>Fixin</c:v>
                </c:pt>
                <c:pt idx="2">
                  <c:v>Aloxe Corton</c:v>
                </c:pt>
                <c:pt idx="3">
                  <c:v>Pernand Vergelesses</c:v>
                </c:pt>
                <c:pt idx="4">
                  <c:v>Ladoix</c:v>
                </c:pt>
                <c:pt idx="5">
                  <c:v>Beaune blanc</c:v>
                </c:pt>
                <c:pt idx="6">
                  <c:v>Saint Romain</c:v>
                </c:pt>
                <c:pt idx="7">
                  <c:v>Auxey Duresse</c:v>
                </c:pt>
                <c:pt idx="8">
                  <c:v>Saint Aubin</c:v>
                </c:pt>
                <c:pt idx="9">
                  <c:v>Meursault</c:v>
                </c:pt>
                <c:pt idx="10">
                  <c:v>Chassagne Montrachet blanc</c:v>
                </c:pt>
                <c:pt idx="11">
                  <c:v>Puligny Montrachet</c:v>
                </c:pt>
                <c:pt idx="12">
                  <c:v>Santenay </c:v>
                </c:pt>
              </c:strCache>
            </c:strRef>
          </c:cat>
          <c:val>
            <c:numRef>
              <c:f>'Feuil1 (2)'!$C$26:$C$38</c:f>
              <c:numCache>
                <c:formatCode>General</c:formatCode>
                <c:ptCount val="13"/>
                <c:pt idx="0">
                  <c:v>30</c:v>
                </c:pt>
                <c:pt idx="1">
                  <c:v>30</c:v>
                </c:pt>
                <c:pt idx="2">
                  <c:v>50</c:v>
                </c:pt>
                <c:pt idx="3">
                  <c:v>30</c:v>
                </c:pt>
                <c:pt idx="4">
                  <c:v>50</c:v>
                </c:pt>
                <c:pt idx="5">
                  <c:v>70</c:v>
                </c:pt>
                <c:pt idx="6">
                  <c:v>35</c:v>
                </c:pt>
                <c:pt idx="7">
                  <c:v>40</c:v>
                </c:pt>
                <c:pt idx="8">
                  <c:v>35</c:v>
                </c:pt>
                <c:pt idx="9">
                  <c:v>140</c:v>
                </c:pt>
                <c:pt idx="10">
                  <c:v>140</c:v>
                </c:pt>
                <c:pt idx="11">
                  <c:v>220</c:v>
                </c:pt>
                <c:pt idx="1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F-4043-81AC-20FC57B75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2818735"/>
        <c:axId val="1682819215"/>
      </c:barChart>
      <c:catAx>
        <c:axId val="16828187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2819215"/>
        <c:crosses val="autoZero"/>
        <c:auto val="1"/>
        <c:lblAlgn val="ctr"/>
        <c:lblOffset val="100"/>
        <c:noMultiLvlLbl val="0"/>
      </c:catAx>
      <c:valAx>
        <c:axId val="168281921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281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Prix des 1ers crus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cat>
            <c:strRef>
              <c:f>'Feuil1 (2)'!$A$2:$A$20</c:f>
              <c:strCache>
                <c:ptCount val="19"/>
                <c:pt idx="0">
                  <c:v>Marsannay</c:v>
                </c:pt>
                <c:pt idx="1">
                  <c:v>Fixin</c:v>
                </c:pt>
                <c:pt idx="2">
                  <c:v>Gevrey Chambertin</c:v>
                </c:pt>
                <c:pt idx="3">
                  <c:v>Chambolle Musigny</c:v>
                </c:pt>
                <c:pt idx="4">
                  <c:v>Morey Saint-Denis</c:v>
                </c:pt>
                <c:pt idx="5">
                  <c:v>Vougeot</c:v>
                </c:pt>
                <c:pt idx="6">
                  <c:v>Vosne Romanée</c:v>
                </c:pt>
                <c:pt idx="7">
                  <c:v>Nuits Saint-Georges</c:v>
                </c:pt>
                <c:pt idx="8">
                  <c:v>Aloxe Corton</c:v>
                </c:pt>
                <c:pt idx="9">
                  <c:v>Pernand Vergelesse</c:v>
                </c:pt>
                <c:pt idx="10">
                  <c:v>Beaune rouge</c:v>
                </c:pt>
                <c:pt idx="11">
                  <c:v>Ladoix</c:v>
                </c:pt>
                <c:pt idx="12">
                  <c:v>Chorey les beaune</c:v>
                </c:pt>
                <c:pt idx="13">
                  <c:v>Savigny les beaune</c:v>
                </c:pt>
                <c:pt idx="14">
                  <c:v>Monthelie</c:v>
                </c:pt>
                <c:pt idx="15">
                  <c:v>Pommard</c:v>
                </c:pt>
                <c:pt idx="16">
                  <c:v>Volnay</c:v>
                </c:pt>
                <c:pt idx="17">
                  <c:v>Chassagne Montrachet rouge</c:v>
                </c:pt>
                <c:pt idx="18">
                  <c:v>Santenay rouge</c:v>
                </c:pt>
              </c:strCache>
            </c:strRef>
          </c:cat>
          <c:val>
            <c:numRef>
              <c:f>'Feuil1 (2)'!$B$2:$B$20</c:f>
              <c:numCache>
                <c:formatCode>General</c:formatCode>
                <c:ptCount val="19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  <c:pt idx="4">
                  <c:v>60</c:v>
                </c:pt>
                <c:pt idx="5">
                  <c:v>60</c:v>
                </c:pt>
                <c:pt idx="6">
                  <c:v>100</c:v>
                </c:pt>
                <c:pt idx="7">
                  <c:v>50</c:v>
                </c:pt>
                <c:pt idx="8">
                  <c:v>40</c:v>
                </c:pt>
                <c:pt idx="9">
                  <c:v>30</c:v>
                </c:pt>
                <c:pt idx="10">
                  <c:v>40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25</c:v>
                </c:pt>
                <c:pt idx="15">
                  <c:v>50</c:v>
                </c:pt>
                <c:pt idx="16">
                  <c:v>60</c:v>
                </c:pt>
                <c:pt idx="17">
                  <c:v>50</c:v>
                </c:pt>
                <c:pt idx="1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D-4A84-A766-6DFF321AA83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'Feuil1 (2)'!$A$2:$A$20</c:f>
              <c:strCache>
                <c:ptCount val="19"/>
                <c:pt idx="0">
                  <c:v>Marsannay</c:v>
                </c:pt>
                <c:pt idx="1">
                  <c:v>Fixin</c:v>
                </c:pt>
                <c:pt idx="2">
                  <c:v>Gevrey Chambertin</c:v>
                </c:pt>
                <c:pt idx="3">
                  <c:v>Chambolle Musigny</c:v>
                </c:pt>
                <c:pt idx="4">
                  <c:v>Morey Saint-Denis</c:v>
                </c:pt>
                <c:pt idx="5">
                  <c:v>Vougeot</c:v>
                </c:pt>
                <c:pt idx="6">
                  <c:v>Vosne Romanée</c:v>
                </c:pt>
                <c:pt idx="7">
                  <c:v>Nuits Saint-Georges</c:v>
                </c:pt>
                <c:pt idx="8">
                  <c:v>Aloxe Corton</c:v>
                </c:pt>
                <c:pt idx="9">
                  <c:v>Pernand Vergelesse</c:v>
                </c:pt>
                <c:pt idx="10">
                  <c:v>Beaune rouge</c:v>
                </c:pt>
                <c:pt idx="11">
                  <c:v>Ladoix</c:v>
                </c:pt>
                <c:pt idx="12">
                  <c:v>Chorey les beaune</c:v>
                </c:pt>
                <c:pt idx="13">
                  <c:v>Savigny les beaune</c:v>
                </c:pt>
                <c:pt idx="14">
                  <c:v>Monthelie</c:v>
                </c:pt>
                <c:pt idx="15">
                  <c:v>Pommard</c:v>
                </c:pt>
                <c:pt idx="16">
                  <c:v>Volnay</c:v>
                </c:pt>
                <c:pt idx="17">
                  <c:v>Chassagne Montrachet rouge</c:v>
                </c:pt>
                <c:pt idx="18">
                  <c:v>Santenay rouge</c:v>
                </c:pt>
              </c:strCache>
            </c:strRef>
          </c:cat>
          <c:val>
            <c:numRef>
              <c:f>'Feuil1 (2)'!$C$2:$C$20</c:f>
              <c:numCache>
                <c:formatCode>General</c:formatCode>
                <c:ptCount val="19"/>
                <c:pt idx="0">
                  <c:v>30</c:v>
                </c:pt>
                <c:pt idx="1">
                  <c:v>30</c:v>
                </c:pt>
                <c:pt idx="2">
                  <c:v>100</c:v>
                </c:pt>
                <c:pt idx="3">
                  <c:v>80</c:v>
                </c:pt>
                <c:pt idx="4">
                  <c:v>60</c:v>
                </c:pt>
                <c:pt idx="5">
                  <c:v>60</c:v>
                </c:pt>
                <c:pt idx="6">
                  <c:v>200</c:v>
                </c:pt>
                <c:pt idx="7">
                  <c:v>50</c:v>
                </c:pt>
                <c:pt idx="8">
                  <c:v>50</c:v>
                </c:pt>
                <c:pt idx="9">
                  <c:v>30</c:v>
                </c:pt>
                <c:pt idx="10">
                  <c:v>60</c:v>
                </c:pt>
                <c:pt idx="11">
                  <c:v>50</c:v>
                </c:pt>
                <c:pt idx="12">
                  <c:v>40</c:v>
                </c:pt>
                <c:pt idx="13">
                  <c:v>40</c:v>
                </c:pt>
                <c:pt idx="14">
                  <c:v>35</c:v>
                </c:pt>
                <c:pt idx="15">
                  <c:v>100</c:v>
                </c:pt>
                <c:pt idx="16">
                  <c:v>90</c:v>
                </c:pt>
                <c:pt idx="17">
                  <c:v>100</c:v>
                </c:pt>
                <c:pt idx="1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FD-4A84-A766-6DFF321AA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2818735"/>
        <c:axId val="1682819215"/>
      </c:barChart>
      <c:catAx>
        <c:axId val="16828187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2819215"/>
        <c:crosses val="autoZero"/>
        <c:auto val="1"/>
        <c:lblAlgn val="ctr"/>
        <c:lblOffset val="100"/>
        <c:noMultiLvlLbl val="0"/>
      </c:catAx>
      <c:valAx>
        <c:axId val="168281921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281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FBFD4-4A1E-4F8F-A52E-5690EB08D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845" y="0"/>
            <a:ext cx="8915399" cy="83312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Très chère Bourgogne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B57458-CC50-49D2-B0FE-0F3E41294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477" y="6168513"/>
            <a:ext cx="8915399" cy="563141"/>
          </a:xfrm>
        </p:spPr>
        <p:txBody>
          <a:bodyPr/>
          <a:lstStyle/>
          <a:p>
            <a:pPr algn="ctr"/>
            <a:r>
              <a:rPr lang="fr-FR" dirty="0"/>
              <a:t>2 juin 2024</a:t>
            </a:r>
          </a:p>
        </p:txBody>
      </p:sp>
      <p:pic>
        <p:nvPicPr>
          <p:cNvPr id="4" name="Image 3" descr="Une image contenant plein air, nuage, montagne, ciel&#10;&#10;Description générée automatiquement">
            <a:extLst>
              <a:ext uri="{FF2B5EF4-FFF2-40B4-BE49-F238E27FC236}">
                <a16:creationId xmlns:a16="http://schemas.microsoft.com/office/drawing/2014/main" id="{43A5C283-0687-FD6A-5C8D-61705868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21" y="1127975"/>
            <a:ext cx="10983971" cy="48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30BC8-75D4-98F1-2FCC-24A99DAF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Meursault Cuvée Saint-Jean 2022			55 €</a:t>
            </a:r>
            <a:br>
              <a:rPr lang="fr-FR" dirty="0"/>
            </a:br>
            <a:r>
              <a:rPr lang="fr-FR" dirty="0"/>
              <a:t>Domaine Vincent Latour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CA280E-4C0D-D5B8-8507-F576DC74B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Domaine récent 1970</a:t>
            </a:r>
          </a:p>
          <a:p>
            <a:r>
              <a:rPr lang="fr-FR" dirty="0"/>
              <a:t>8 Ha sur Meursault, Chassagne,</a:t>
            </a:r>
            <a:br>
              <a:rPr lang="fr-FR" dirty="0"/>
            </a:br>
            <a:r>
              <a:rPr lang="fr-FR" dirty="0"/>
              <a:t>Pommard Saint-Aubin</a:t>
            </a:r>
          </a:p>
          <a:p>
            <a:r>
              <a:rPr lang="fr-FR" dirty="0"/>
              <a:t>Complément en négoce</a:t>
            </a:r>
          </a:p>
          <a:p>
            <a:r>
              <a:rPr lang="fr-FR" dirty="0"/>
              <a:t>Meilleures parcelles sur Meursault</a:t>
            </a:r>
          </a:p>
          <a:p>
            <a:r>
              <a:rPr lang="fr-FR" dirty="0"/>
              <a:t>Pressurage en vendange </a:t>
            </a:r>
            <a:br>
              <a:rPr lang="fr-FR" dirty="0"/>
            </a:br>
            <a:r>
              <a:rPr lang="fr-FR" dirty="0"/>
              <a:t>légèrement foulée </a:t>
            </a:r>
          </a:p>
          <a:p>
            <a:r>
              <a:rPr lang="fr-FR" dirty="0"/>
              <a:t>Fermentation en demi-muids </a:t>
            </a:r>
            <a:br>
              <a:rPr lang="fr-FR" dirty="0"/>
            </a:br>
            <a:r>
              <a:rPr lang="fr-FR" dirty="0"/>
              <a:t>(1 et 2 vins) </a:t>
            </a:r>
            <a:br>
              <a:rPr lang="fr-FR" dirty="0"/>
            </a:br>
            <a:r>
              <a:rPr lang="fr-FR" dirty="0"/>
              <a:t>Elevage sur lies fines pendant </a:t>
            </a:r>
            <a:br>
              <a:rPr lang="fr-FR" dirty="0"/>
            </a:br>
            <a:r>
              <a:rPr lang="fr-FR" dirty="0"/>
              <a:t>12 mois et 4 à 6 mois en cuve </a:t>
            </a:r>
          </a:p>
          <a:p>
            <a:r>
              <a:rPr lang="fr-FR" dirty="0"/>
              <a:t>Pas de bâtonnage</a:t>
            </a:r>
          </a:p>
          <a:p>
            <a:r>
              <a:rPr lang="fr-FR" dirty="0"/>
              <a:t>Garde +10 ans</a:t>
            </a:r>
          </a:p>
        </p:txBody>
      </p:sp>
      <p:pic>
        <p:nvPicPr>
          <p:cNvPr id="4098" name="Picture 2" descr="...">
            <a:extLst>
              <a:ext uri="{FF2B5EF4-FFF2-40B4-BE49-F238E27FC236}">
                <a16:creationId xmlns:a16="http://schemas.microsoft.com/office/drawing/2014/main" id="{B0C5A79C-CBA1-AC76-040F-8CE29D3DB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6" r="5638" b="16667"/>
          <a:stretch/>
        </p:blipFill>
        <p:spPr bwMode="auto">
          <a:xfrm>
            <a:off x="6878944" y="2133600"/>
            <a:ext cx="5313056" cy="339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4F224D6-E452-B4A9-0291-9A09D778C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2" r="29683"/>
          <a:stretch/>
        </p:blipFill>
        <p:spPr bwMode="auto">
          <a:xfrm>
            <a:off x="570430" y="624110"/>
            <a:ext cx="1901824" cy="61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7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441FE-9CB6-4876-264D-C560FAD4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>
            <a:normAutofit fontScale="90000"/>
          </a:bodyPr>
          <a:lstStyle/>
          <a:p>
            <a:r>
              <a:rPr lang="fr-FR" dirty="0"/>
              <a:t>Chassagne Montrachet 2021						57 €</a:t>
            </a:r>
            <a:br>
              <a:rPr lang="fr-FR" dirty="0"/>
            </a:br>
            <a:r>
              <a:rPr lang="fr-FR" dirty="0"/>
              <a:t>En </a:t>
            </a:r>
            <a:r>
              <a:rPr lang="fr-FR" dirty="0" err="1"/>
              <a:t>pimont</a:t>
            </a:r>
            <a:br>
              <a:rPr lang="fr-FR" dirty="0"/>
            </a:br>
            <a:r>
              <a:rPr lang="fr-FR" dirty="0"/>
              <a:t>Au pied du mont chauve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C6FE4-6A8F-6E5B-B884-AE05CB0E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278341" cy="4724400"/>
          </a:xfrm>
        </p:spPr>
        <p:txBody>
          <a:bodyPr>
            <a:normAutofit/>
          </a:bodyPr>
          <a:lstStyle/>
          <a:p>
            <a:r>
              <a:rPr lang="fr-FR" dirty="0"/>
              <a:t>Domaine de la famille Picard – château de Chassagne</a:t>
            </a:r>
          </a:p>
          <a:p>
            <a:r>
              <a:rPr lang="fr-FR" dirty="0"/>
              <a:t>140 ha sur côte chalonnaise et de Beaune</a:t>
            </a:r>
          </a:p>
          <a:p>
            <a:r>
              <a:rPr lang="fr-FR" dirty="0"/>
              <a:t>Biodynamie</a:t>
            </a:r>
          </a:p>
          <a:p>
            <a:r>
              <a:rPr lang="fr-FR" dirty="0"/>
              <a:t>Millésime du gel avec été pluvieux</a:t>
            </a:r>
          </a:p>
          <a:p>
            <a:r>
              <a:rPr lang="fr-FR" dirty="0"/>
              <a:t>Parcelle située au-dessus des grands crus : sol </a:t>
            </a:r>
            <a:br>
              <a:rPr lang="fr-FR" dirty="0"/>
            </a:br>
            <a:r>
              <a:rPr lang="fr-FR" dirty="0"/>
              <a:t>brun calcaire pauvre très peu profond</a:t>
            </a:r>
          </a:p>
          <a:p>
            <a:r>
              <a:rPr lang="fr-FR" dirty="0"/>
              <a:t>Pressage doux de 2,5 heures</a:t>
            </a:r>
          </a:p>
          <a:p>
            <a:r>
              <a:rPr lang="fr-FR" dirty="0"/>
              <a:t>Débourbage 24 heures</a:t>
            </a:r>
          </a:p>
          <a:p>
            <a:r>
              <a:rPr lang="fr-FR" dirty="0"/>
              <a:t>Fermentation et élevage 18 mois avec</a:t>
            </a:r>
            <a:br>
              <a:rPr lang="fr-FR" dirty="0"/>
            </a:br>
            <a:r>
              <a:rPr lang="fr-FR" dirty="0"/>
              <a:t>bâtonnage</a:t>
            </a:r>
          </a:p>
          <a:p>
            <a:r>
              <a:rPr lang="fr-FR" dirty="0"/>
              <a:t>Garde + 10 ans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3E18B0-C566-1091-850F-5B9E07D632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058" y="318702"/>
            <a:ext cx="1719942" cy="640101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B1A4C23-80DD-6FB3-5DCF-D17D90B5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94" y="1429431"/>
            <a:ext cx="3939806" cy="52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6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6365E-D931-5285-8899-5F99EBCA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rouges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C0CC3-5639-96FC-5444-EC52464C9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206" y="1964784"/>
            <a:ext cx="8915400" cy="3777622"/>
          </a:xfrm>
        </p:spPr>
        <p:txBody>
          <a:bodyPr/>
          <a:lstStyle/>
          <a:p>
            <a:r>
              <a:rPr lang="fr-FR" dirty="0"/>
              <a:t>100 % Pinot</a:t>
            </a:r>
          </a:p>
          <a:p>
            <a:r>
              <a:rPr lang="fr-FR" dirty="0"/>
              <a:t>Essentiellement en Côte de Nuits et</a:t>
            </a:r>
            <a:br>
              <a:rPr lang="fr-FR" dirty="0"/>
            </a:br>
            <a:r>
              <a:rPr lang="fr-FR" dirty="0"/>
              <a:t>certaines appellations de </a:t>
            </a:r>
            <a:br>
              <a:rPr lang="fr-FR" dirty="0"/>
            </a:br>
            <a:r>
              <a:rPr lang="fr-FR" dirty="0"/>
              <a:t>Côtes de Beaune</a:t>
            </a:r>
          </a:p>
          <a:p>
            <a:r>
              <a:rPr lang="fr-FR" dirty="0"/>
              <a:t>Sols calcaires er caillouteux</a:t>
            </a:r>
          </a:p>
          <a:p>
            <a:r>
              <a:rPr lang="fr-FR" dirty="0"/>
              <a:t>Peu tanniques</a:t>
            </a:r>
          </a:p>
          <a:p>
            <a:r>
              <a:rPr lang="fr-FR" dirty="0"/>
              <a:t>Très aromatiques</a:t>
            </a:r>
          </a:p>
          <a:p>
            <a:r>
              <a:rPr lang="fr-FR" dirty="0"/>
              <a:t>Arôme fruits rouges, réglisse</a:t>
            </a:r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29283F7-8603-C87A-532B-3FA434D2E86B}"/>
              </a:ext>
            </a:extLst>
          </p:cNvPr>
          <p:cNvGrpSpPr/>
          <p:nvPr/>
        </p:nvGrpSpPr>
        <p:grpSpPr>
          <a:xfrm>
            <a:off x="7178816" y="1103566"/>
            <a:ext cx="5002082" cy="4619269"/>
            <a:chOff x="7189918" y="1596029"/>
            <a:chExt cx="5002082" cy="461926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59FE851-034F-B657-5ECA-238D77BB5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9918" y="1596029"/>
              <a:ext cx="5002082" cy="461926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6BD4DD-46B7-DBF6-98DC-BF88BEEF9D2F}"/>
                </a:ext>
              </a:extLst>
            </p:cNvPr>
            <p:cNvSpPr/>
            <p:nvPr/>
          </p:nvSpPr>
          <p:spPr>
            <a:xfrm>
              <a:off x="11504612" y="2721429"/>
              <a:ext cx="687388" cy="2416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9F34F9AE-C0AF-A723-BAAE-B2F341176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16" y="1103566"/>
            <a:ext cx="4414716" cy="5116323"/>
          </a:xfrm>
          <a:prstGeom prst="rect">
            <a:avLst/>
          </a:prstGeom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26613B57-D63D-1AD5-7234-8FDEC2D4C455}"/>
              </a:ext>
            </a:extLst>
          </p:cNvPr>
          <p:cNvGrpSpPr/>
          <p:nvPr/>
        </p:nvGrpSpPr>
        <p:grpSpPr>
          <a:xfrm>
            <a:off x="7178816" y="1103566"/>
            <a:ext cx="5002082" cy="5174424"/>
            <a:chOff x="7189918" y="1596029"/>
            <a:chExt cx="5002082" cy="517442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03B35CB-3768-15EE-ED39-B47DC9E2F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9918" y="1596029"/>
              <a:ext cx="5002082" cy="517442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6FA137-4D6D-AAB1-80FF-74772DC3C809}"/>
                </a:ext>
              </a:extLst>
            </p:cNvPr>
            <p:cNvSpPr/>
            <p:nvPr/>
          </p:nvSpPr>
          <p:spPr>
            <a:xfrm>
              <a:off x="11685181" y="2876919"/>
              <a:ext cx="506819" cy="3481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FAFE70F-3D10-D694-50D0-791CF52B315F}"/>
              </a:ext>
            </a:extLst>
          </p:cNvPr>
          <p:cNvGrpSpPr/>
          <p:nvPr/>
        </p:nvGrpSpPr>
        <p:grpSpPr>
          <a:xfrm>
            <a:off x="7178816" y="1103566"/>
            <a:ext cx="5002082" cy="5133907"/>
            <a:chOff x="7189918" y="1578445"/>
            <a:chExt cx="5002082" cy="513390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02B907E-2970-F7CC-6238-F989BA17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9918" y="1578445"/>
              <a:ext cx="5002082" cy="497599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705EDF-3856-F44C-965E-F9FCF493498C}"/>
                </a:ext>
              </a:extLst>
            </p:cNvPr>
            <p:cNvSpPr/>
            <p:nvPr/>
          </p:nvSpPr>
          <p:spPr>
            <a:xfrm>
              <a:off x="11834037" y="2776821"/>
              <a:ext cx="357963" cy="3935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6D2741F0-832E-A208-9103-5E7745AED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816" y="1103566"/>
            <a:ext cx="4990980" cy="482998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9B5FC7B-22D5-AB02-6F5A-42DB6C6EA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816" y="1103566"/>
            <a:ext cx="5013184" cy="40715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69D4A28-13C7-90A6-8604-D737C59525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8816" y="1103566"/>
            <a:ext cx="5002082" cy="5213566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B8AE8201-D792-9B73-855E-F9515280B983}"/>
              </a:ext>
            </a:extLst>
          </p:cNvPr>
          <p:cNvGrpSpPr/>
          <p:nvPr/>
        </p:nvGrpSpPr>
        <p:grpSpPr>
          <a:xfrm>
            <a:off x="7178816" y="1103566"/>
            <a:ext cx="4998484" cy="4452962"/>
            <a:chOff x="7215720" y="1578442"/>
            <a:chExt cx="4998484" cy="4452962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1D52D6C6-0460-F3A1-5F01-32209CEBF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15720" y="1578442"/>
              <a:ext cx="4976280" cy="445296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DA4C58-4B8A-5C60-2FBA-860E629DAC10}"/>
                </a:ext>
              </a:extLst>
            </p:cNvPr>
            <p:cNvSpPr/>
            <p:nvPr/>
          </p:nvSpPr>
          <p:spPr>
            <a:xfrm>
              <a:off x="11834037" y="2755265"/>
              <a:ext cx="380167" cy="2994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EF9ECE85-D89A-9D0E-166E-DD59DC658B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8816" y="1103566"/>
            <a:ext cx="4973194" cy="483137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4D84D93-BBFF-72A0-7479-DDC880A1D6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8816" y="1103566"/>
            <a:ext cx="4969952" cy="4276471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4AE597FD-26DC-75E0-1419-2B12902CA018}"/>
              </a:ext>
            </a:extLst>
          </p:cNvPr>
          <p:cNvGrpSpPr/>
          <p:nvPr/>
        </p:nvGrpSpPr>
        <p:grpSpPr>
          <a:xfrm>
            <a:off x="7178816" y="1103566"/>
            <a:ext cx="4873500" cy="4721795"/>
            <a:chOff x="7215719" y="1607921"/>
            <a:chExt cx="4873500" cy="4721795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C398E308-44F5-95FD-88F6-8DCACF62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15719" y="1607921"/>
              <a:ext cx="4873499" cy="472179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D93BBB-9E8E-3450-AF5F-BF2F97334BAC}"/>
                </a:ext>
              </a:extLst>
            </p:cNvPr>
            <p:cNvSpPr/>
            <p:nvPr/>
          </p:nvSpPr>
          <p:spPr>
            <a:xfrm>
              <a:off x="11811833" y="2660909"/>
              <a:ext cx="277386" cy="3654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F17910E5-43B0-E1C7-A1E5-F74855507E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8816" y="1103566"/>
            <a:ext cx="4512178" cy="519425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8184D8C-1AB5-3B44-02D4-000732B10A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8816" y="1103566"/>
            <a:ext cx="4969951" cy="46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B47BE-D1E3-B2A9-6AB0-810E6B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Rouges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03F4B19-2455-4D1E-8103-35682BD54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744216"/>
              </p:ext>
            </p:extLst>
          </p:nvPr>
        </p:nvGraphicFramePr>
        <p:xfrm>
          <a:off x="838200" y="1136650"/>
          <a:ext cx="11146971" cy="572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8FC22A3F-8A21-44C5-7E0C-EE0334F8D590}"/>
              </a:ext>
            </a:extLst>
          </p:cNvPr>
          <p:cNvSpPr/>
          <p:nvPr/>
        </p:nvSpPr>
        <p:spPr>
          <a:xfrm>
            <a:off x="1719944" y="1928287"/>
            <a:ext cx="2715100" cy="588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CA9EA4-DF5E-6FB3-E399-B180920DC925}"/>
              </a:ext>
            </a:extLst>
          </p:cNvPr>
          <p:cNvSpPr/>
          <p:nvPr/>
        </p:nvSpPr>
        <p:spPr>
          <a:xfrm>
            <a:off x="1719943" y="3958854"/>
            <a:ext cx="2715100" cy="588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2A30370-224E-BB1D-F1BD-5D83ACEE554A}"/>
              </a:ext>
            </a:extLst>
          </p:cNvPr>
          <p:cNvSpPr/>
          <p:nvPr/>
        </p:nvSpPr>
        <p:spPr>
          <a:xfrm>
            <a:off x="1719943" y="5156552"/>
            <a:ext cx="2715100" cy="588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76AF999-BB41-05EB-668B-53633FAFB3D3}"/>
              </a:ext>
            </a:extLst>
          </p:cNvPr>
          <p:cNvSpPr/>
          <p:nvPr/>
        </p:nvSpPr>
        <p:spPr>
          <a:xfrm>
            <a:off x="1719943" y="6444086"/>
            <a:ext cx="2715100" cy="3594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7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B2DCE-D8CA-22E8-2C48-D929BFE7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Pernand</a:t>
            </a:r>
            <a:r>
              <a:rPr lang="fr-FR" dirty="0"/>
              <a:t> </a:t>
            </a:r>
            <a:r>
              <a:rPr lang="fr-FR" dirty="0" err="1"/>
              <a:t>Vergelesses</a:t>
            </a:r>
            <a:r>
              <a:rPr lang="fr-FR" dirty="0"/>
              <a:t> 1</a:t>
            </a:r>
            <a:r>
              <a:rPr lang="fr-FR" baseline="30000" dirty="0"/>
              <a:t>er</a:t>
            </a:r>
            <a:r>
              <a:rPr lang="fr-FR" dirty="0"/>
              <a:t> cru</a:t>
            </a:r>
            <a:br>
              <a:rPr lang="fr-FR" dirty="0"/>
            </a:br>
            <a:r>
              <a:rPr lang="fr-FR" dirty="0"/>
              <a:t>Iles de </a:t>
            </a:r>
            <a:r>
              <a:rPr lang="fr-FR" dirty="0" err="1"/>
              <a:t>Vergelesses</a:t>
            </a:r>
            <a:r>
              <a:rPr lang="fr-FR" dirty="0"/>
              <a:t> 2022						45 €</a:t>
            </a:r>
            <a:br>
              <a:rPr lang="fr-FR" dirty="0"/>
            </a:br>
            <a:r>
              <a:rPr lang="fr-FR" dirty="0"/>
              <a:t>Domaine </a:t>
            </a:r>
            <a:r>
              <a:rPr lang="fr-FR" dirty="0" err="1"/>
              <a:t>Rapet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5DA988-51B5-82A3-4858-4762408D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24222"/>
            <a:ext cx="8915400" cy="3486999"/>
          </a:xfrm>
        </p:spPr>
        <p:txBody>
          <a:bodyPr/>
          <a:lstStyle/>
          <a:p>
            <a:r>
              <a:rPr lang="fr-FR" dirty="0"/>
              <a:t>Vignes de plus de 50 ans</a:t>
            </a:r>
          </a:p>
          <a:p>
            <a:r>
              <a:rPr lang="fr-FR" dirty="0"/>
              <a:t>Sol calcaire et ferrugineux</a:t>
            </a:r>
          </a:p>
          <a:p>
            <a:r>
              <a:rPr lang="fr-FR" dirty="0"/>
              <a:t>Pente douce drainante</a:t>
            </a:r>
          </a:p>
          <a:p>
            <a:r>
              <a:rPr lang="fr-FR" dirty="0"/>
              <a:t>Fermentation 15 jours avec pigeage</a:t>
            </a:r>
          </a:p>
          <a:p>
            <a:r>
              <a:rPr lang="fr-FR" dirty="0"/>
              <a:t>20 % de futs neuf</a:t>
            </a:r>
          </a:p>
          <a:p>
            <a:r>
              <a:rPr lang="fr-FR" dirty="0"/>
              <a:t>Garde + 10 ans</a:t>
            </a:r>
          </a:p>
          <a:p>
            <a:endParaRPr lang="fr-FR" dirty="0"/>
          </a:p>
        </p:txBody>
      </p:sp>
      <p:pic>
        <p:nvPicPr>
          <p:cNvPr id="1026" name="Picture 2" descr="Pernand Vergelesses 1er Cru Ile de Vergelesses, Vin du Domaine Rapet à Pernand">
            <a:extLst>
              <a:ext uri="{FF2B5EF4-FFF2-40B4-BE49-F238E27FC236}">
                <a16:creationId xmlns:a16="http://schemas.microsoft.com/office/drawing/2014/main" id="{C99FB83A-AD3D-C184-4739-0A182C68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" y="0"/>
            <a:ext cx="263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CE4041-6317-4E22-3C6A-A5DED2ED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52" y="1912260"/>
            <a:ext cx="4750148" cy="3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7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406FB-20A6-2C0F-0D65-81AF7ED4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Marsannay 												40 €</a:t>
            </a:r>
            <a:br>
              <a:rPr lang="fr-FR" dirty="0"/>
            </a:br>
            <a:r>
              <a:rPr lang="fr-FR" dirty="0"/>
              <a:t>Au champ Salomon</a:t>
            </a:r>
            <a:br>
              <a:rPr lang="fr-FR" dirty="0"/>
            </a:br>
            <a:r>
              <a:rPr lang="fr-FR" dirty="0"/>
              <a:t>Domaine Bart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75550-4BCB-FF39-7B7E-8971EE0A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Domaine récent issue en partie de </a:t>
            </a:r>
            <a:br>
              <a:rPr lang="fr-FR" dirty="0"/>
            </a:br>
            <a:r>
              <a:rPr lang="fr-FR" dirty="0"/>
              <a:t>Clair-</a:t>
            </a:r>
            <a:r>
              <a:rPr lang="fr-FR" dirty="0" err="1"/>
              <a:t>Daü</a:t>
            </a:r>
            <a:endParaRPr lang="fr-FR" dirty="0"/>
          </a:p>
          <a:p>
            <a:r>
              <a:rPr lang="fr-FR" dirty="0"/>
              <a:t>21 Ha (R 18, B 3) essentiellement </a:t>
            </a:r>
            <a:br>
              <a:rPr lang="fr-FR" dirty="0"/>
            </a:br>
            <a:r>
              <a:rPr lang="fr-FR" dirty="0"/>
              <a:t>sur le nord de la Côte de Nuits</a:t>
            </a:r>
          </a:p>
          <a:p>
            <a:r>
              <a:rPr lang="fr-FR" dirty="0"/>
              <a:t>Prix très raisonnable mais pas de vin</a:t>
            </a:r>
          </a:p>
          <a:p>
            <a:r>
              <a:rPr lang="fr-FR" dirty="0"/>
              <a:t>20 % de grappes entières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122" name="Picture 2" descr="Bart Marsannay Au Champ Salomon">
            <a:extLst>
              <a:ext uri="{FF2B5EF4-FFF2-40B4-BE49-F238E27FC236}">
                <a16:creationId xmlns:a16="http://schemas.microsoft.com/office/drawing/2014/main" id="{A1F85523-569A-7105-6DD9-7D50E1964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r="29061"/>
          <a:stretch/>
        </p:blipFill>
        <p:spPr bwMode="auto">
          <a:xfrm>
            <a:off x="531628" y="829820"/>
            <a:ext cx="1796902" cy="60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ateau marsannay - Château de Marsannay">
            <a:extLst>
              <a:ext uri="{FF2B5EF4-FFF2-40B4-BE49-F238E27FC236}">
                <a16:creationId xmlns:a16="http://schemas.microsoft.com/office/drawing/2014/main" id="{5E6F49A3-BCAA-5085-909A-2FC7CB68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85" y="2188030"/>
            <a:ext cx="4599214" cy="306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3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0715E-FF0E-CF91-F0F9-866ACB93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Gevrey Chambertin 2019					48 €</a:t>
            </a:r>
            <a:br>
              <a:rPr lang="fr-FR" dirty="0"/>
            </a:br>
            <a:r>
              <a:rPr lang="fr-FR" dirty="0"/>
              <a:t>Bouchard Père et Fils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10CDC-BCA4-59B7-E413-DBB0AB34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Maison tricentenaire rachetée </a:t>
            </a:r>
            <a:br>
              <a:rPr lang="fr-FR" dirty="0"/>
            </a:br>
            <a:r>
              <a:rPr lang="fr-FR" dirty="0"/>
              <a:t>par François Pinault</a:t>
            </a:r>
          </a:p>
          <a:p>
            <a:r>
              <a:rPr lang="fr-FR" dirty="0"/>
              <a:t>Propriétaire des plus beaux crus </a:t>
            </a:r>
            <a:br>
              <a:rPr lang="fr-FR" dirty="0"/>
            </a:br>
            <a:r>
              <a:rPr lang="fr-FR" dirty="0"/>
              <a:t>de la côte d’or</a:t>
            </a:r>
          </a:p>
          <a:p>
            <a:r>
              <a:rPr lang="fr-FR" dirty="0"/>
              <a:t>2019 est un grand millésime</a:t>
            </a:r>
          </a:p>
          <a:p>
            <a:r>
              <a:rPr lang="fr-FR" dirty="0"/>
              <a:t>Acheminement des raisins </a:t>
            </a:r>
            <a:br>
              <a:rPr lang="fr-FR" dirty="0"/>
            </a:br>
            <a:r>
              <a:rPr lang="fr-FR" dirty="0"/>
              <a:t>par gravitation</a:t>
            </a:r>
          </a:p>
          <a:p>
            <a:r>
              <a:rPr lang="fr-FR" dirty="0"/>
              <a:t>Cuvaison 15 à 18 jours</a:t>
            </a:r>
          </a:p>
          <a:p>
            <a:r>
              <a:rPr lang="fr-FR" dirty="0"/>
              <a:t>Elevage 12 mois en futs de chêne dont 25 % de futs neufs </a:t>
            </a:r>
          </a:p>
          <a:p>
            <a:r>
              <a:rPr lang="fr-FR" dirty="0"/>
              <a:t>Garde 5 à 10 ans</a:t>
            </a:r>
          </a:p>
          <a:p>
            <a:endParaRPr lang="fr-FR" dirty="0"/>
          </a:p>
        </p:txBody>
      </p:sp>
      <p:pic>
        <p:nvPicPr>
          <p:cNvPr id="6146" name="Picture 2" descr="Bouchard Père et Fils">
            <a:extLst>
              <a:ext uri="{FF2B5EF4-FFF2-40B4-BE49-F238E27FC236}">
                <a16:creationId xmlns:a16="http://schemas.microsoft.com/office/drawing/2014/main" id="{A028B2B2-5D22-32EC-B96C-4F498AF59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41" y="2205840"/>
            <a:ext cx="5170388" cy="26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377114D-1FA3-410B-017E-9EBBD9B52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r="29105"/>
          <a:stretch/>
        </p:blipFill>
        <p:spPr bwMode="auto">
          <a:xfrm>
            <a:off x="308344" y="733646"/>
            <a:ext cx="1767651" cy="62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6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F3B8E-9513-AC24-2B7D-F7AEEE0A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Pommard 1</a:t>
            </a:r>
            <a:r>
              <a:rPr lang="fr-FR" baseline="30000" dirty="0"/>
              <a:t>er</a:t>
            </a:r>
            <a:r>
              <a:rPr lang="fr-FR" dirty="0"/>
              <a:t> cru</a:t>
            </a:r>
            <a:br>
              <a:rPr lang="fr-FR" dirty="0"/>
            </a:br>
            <a:r>
              <a:rPr lang="fr-FR" dirty="0"/>
              <a:t>Les Grands </a:t>
            </a:r>
            <a:r>
              <a:rPr lang="fr-FR" dirty="0" err="1"/>
              <a:t>Epenots</a:t>
            </a:r>
            <a:r>
              <a:rPr lang="fr-FR" dirty="0"/>
              <a:t> 2020						56 €</a:t>
            </a:r>
            <a:br>
              <a:rPr lang="fr-FR" dirty="0"/>
            </a:br>
            <a:r>
              <a:rPr lang="fr-FR" dirty="0"/>
              <a:t>Domaine </a:t>
            </a:r>
            <a:r>
              <a:rPr lang="fr-FR" dirty="0" err="1"/>
              <a:t>Moillard-Grivot</a:t>
            </a:r>
            <a:endParaRPr lang="fr-FR" dirty="0"/>
          </a:p>
        </p:txBody>
      </p:sp>
      <p:pic>
        <p:nvPicPr>
          <p:cNvPr id="7170" name="Picture 2" descr="Vins Rouges de Bourgogne en Appellations Premiers Crus | Moillard">
            <a:extLst>
              <a:ext uri="{FF2B5EF4-FFF2-40B4-BE49-F238E27FC236}">
                <a16:creationId xmlns:a16="http://schemas.microsoft.com/office/drawing/2014/main" id="{828C1098-CD84-5DDA-DD64-3509AB4F6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/>
          <a:stretch/>
        </p:blipFill>
        <p:spPr bwMode="auto">
          <a:xfrm>
            <a:off x="7238999" y="2320575"/>
            <a:ext cx="4953001" cy="32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mmard 1er Cru Les Grands Epenots - 2017 | Moillard">
            <a:extLst>
              <a:ext uri="{FF2B5EF4-FFF2-40B4-BE49-F238E27FC236}">
                <a16:creationId xmlns:a16="http://schemas.microsoft.com/office/drawing/2014/main" id="{CB227B1B-2CCC-8E78-6A48-E22FEEC7E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5" r="35088"/>
          <a:stretch/>
        </p:blipFill>
        <p:spPr bwMode="auto">
          <a:xfrm>
            <a:off x="484741" y="862693"/>
            <a:ext cx="1810890" cy="58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5E9A5-DB76-B902-7826-C6623B872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040" y="2456268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Maison historique située à Nuits</a:t>
            </a:r>
          </a:p>
          <a:p>
            <a:r>
              <a:rPr lang="fr-FR" dirty="0"/>
              <a:t>Un des meilleurs 1ers crus de Pommard</a:t>
            </a:r>
          </a:p>
          <a:p>
            <a:r>
              <a:rPr lang="fr-FR" dirty="0"/>
              <a:t>Vinification en cuve inox thermorégulée, </a:t>
            </a:r>
            <a:br>
              <a:rPr lang="fr-FR" dirty="0"/>
            </a:br>
            <a:r>
              <a:rPr lang="fr-FR" dirty="0"/>
              <a:t>3 semaines</a:t>
            </a:r>
          </a:p>
          <a:p>
            <a:r>
              <a:rPr lang="fr-FR" dirty="0"/>
              <a:t>Macération </a:t>
            </a:r>
            <a:r>
              <a:rPr lang="fr-FR" dirty="0" err="1"/>
              <a:t>préfermentaire</a:t>
            </a:r>
            <a:r>
              <a:rPr lang="fr-FR" dirty="0"/>
              <a:t> à froid </a:t>
            </a:r>
            <a:br>
              <a:rPr lang="fr-FR" dirty="0"/>
            </a:br>
            <a:r>
              <a:rPr lang="fr-FR" dirty="0"/>
              <a:t>autour de 8°C</a:t>
            </a:r>
          </a:p>
          <a:p>
            <a:r>
              <a:rPr lang="fr-FR" dirty="0"/>
              <a:t>Pigeages et remontages</a:t>
            </a:r>
          </a:p>
          <a:p>
            <a:r>
              <a:rPr lang="fr-FR" dirty="0"/>
              <a:t>Fermentation avec pic de température</a:t>
            </a:r>
            <a:br>
              <a:rPr lang="fr-FR" dirty="0"/>
            </a:br>
            <a:r>
              <a:rPr lang="fr-FR" dirty="0"/>
              <a:t>autour de 30°C</a:t>
            </a:r>
          </a:p>
          <a:p>
            <a:r>
              <a:rPr lang="fr-FR" dirty="0"/>
              <a:t>Macération post fermentaire à 25°C</a:t>
            </a:r>
          </a:p>
          <a:p>
            <a:r>
              <a:rPr lang="fr-FR" dirty="0"/>
              <a:t>Elevage en fut pendant 8 à 16 mois avec fermentation malolactique. .40% à 50% de fût neuf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12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363D7-634A-C0A9-85A7-EF5835EA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Très chère Bourgogne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5D0A8-6741-5E4B-D756-3FC489CB2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L’objectif des sessions du club est de présenter des vins de 20 à 50 €</a:t>
            </a:r>
          </a:p>
          <a:p>
            <a:r>
              <a:rPr lang="fr-FR" dirty="0"/>
              <a:t>La Côte d’Or est malheureusement en dehors de cette fourchette</a:t>
            </a:r>
          </a:p>
          <a:p>
            <a:r>
              <a:rPr lang="fr-FR" dirty="0"/>
              <a:t>Peut-on pour autant exclure ce joyau du patrimoine viticole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thème d’aujourd’hui ne concerne donc que la Côte d’Or</a:t>
            </a:r>
          </a:p>
          <a:p>
            <a:r>
              <a:rPr lang="fr-FR" dirty="0"/>
              <a:t>Essentiellement des 1</a:t>
            </a:r>
            <a:r>
              <a:rPr lang="fr-FR" baseline="30000" dirty="0"/>
              <a:t>ers</a:t>
            </a:r>
            <a:r>
              <a:rPr lang="fr-FR" dirty="0"/>
              <a:t> crus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9748AD-781E-C90E-043B-70B38C884CF5}"/>
              </a:ext>
            </a:extLst>
          </p:cNvPr>
          <p:cNvSpPr txBox="1"/>
          <p:nvPr/>
        </p:nvSpPr>
        <p:spPr>
          <a:xfrm>
            <a:off x="6214793" y="3607736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NON !</a:t>
            </a:r>
          </a:p>
        </p:txBody>
      </p:sp>
    </p:spTree>
    <p:extLst>
      <p:ext uri="{BB962C8B-B14F-4D97-AF65-F5344CB8AC3E}">
        <p14:creationId xmlns:p14="http://schemas.microsoft.com/office/powerpoint/2010/main" val="28935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C2C2C62-DC18-3EFF-BC3D-06D0F8E77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59" r="42785"/>
          <a:stretch/>
        </p:blipFill>
        <p:spPr>
          <a:xfrm>
            <a:off x="2752685" y="1163723"/>
            <a:ext cx="6413968" cy="48224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BF9539-781B-F2F7-0F2A-B96F60FFB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63890"/>
          <a:stretch/>
        </p:blipFill>
        <p:spPr>
          <a:xfrm>
            <a:off x="2722247" y="624110"/>
            <a:ext cx="7432513" cy="623389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FE65945E-6660-2867-71DD-4DFECE9B6DBC}"/>
              </a:ext>
            </a:extLst>
          </p:cNvPr>
          <p:cNvGrpSpPr/>
          <p:nvPr/>
        </p:nvGrpSpPr>
        <p:grpSpPr>
          <a:xfrm>
            <a:off x="8899451" y="212814"/>
            <a:ext cx="2998863" cy="6593301"/>
            <a:chOff x="8899451" y="212814"/>
            <a:chExt cx="2998863" cy="659330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F5726BE-DE7E-262A-35A3-D0D54E0CC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365"/>
            <a:stretch/>
          </p:blipFill>
          <p:spPr>
            <a:xfrm>
              <a:off x="8910084" y="212814"/>
              <a:ext cx="2988230" cy="659330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B5EE92-499A-21AF-FBCA-F900E7E694E2}"/>
                </a:ext>
              </a:extLst>
            </p:cNvPr>
            <p:cNvSpPr/>
            <p:nvPr/>
          </p:nvSpPr>
          <p:spPr>
            <a:xfrm>
              <a:off x="8899451" y="5295014"/>
              <a:ext cx="570302" cy="691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8AAAF1B-2455-5794-3530-76E0387D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quoi parle-t-on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67B77F-6A97-8EAE-6C35-59DED8D8B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AB2000-5218-B93E-8969-73939A56136B}"/>
              </a:ext>
            </a:extLst>
          </p:cNvPr>
          <p:cNvSpPr/>
          <p:nvPr/>
        </p:nvSpPr>
        <p:spPr>
          <a:xfrm>
            <a:off x="5890823" y="6426062"/>
            <a:ext cx="3838626" cy="41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31C46-59E4-7334-C9F2-DFB4BF04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terroir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46271A-93AA-CAC2-939E-43040A82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Orientation est sud-est</a:t>
            </a:r>
          </a:p>
          <a:p>
            <a:pPr lvl="1"/>
            <a:r>
              <a:rPr lang="fr-FR" dirty="0"/>
              <a:t>Drainage naturel de l’eau et ensoleillement </a:t>
            </a:r>
            <a:br>
              <a:rPr lang="fr-FR" dirty="0"/>
            </a:br>
            <a:r>
              <a:rPr lang="fr-FR" dirty="0"/>
              <a:t>matinal plus long</a:t>
            </a:r>
          </a:p>
          <a:p>
            <a:pPr lvl="1"/>
            <a:r>
              <a:rPr lang="fr-FR" dirty="0"/>
              <a:t>Effet du vent lié au relief</a:t>
            </a:r>
          </a:p>
          <a:p>
            <a:r>
              <a:rPr lang="fr-FR" dirty="0"/>
              <a:t>Climat semi-continental</a:t>
            </a:r>
          </a:p>
          <a:p>
            <a:pPr lvl="1"/>
            <a:r>
              <a:rPr lang="fr-FR" dirty="0"/>
              <a:t>Pluie printemps hiver et automne </a:t>
            </a:r>
          </a:p>
          <a:p>
            <a:pPr lvl="1"/>
            <a:r>
              <a:rPr lang="fr-FR" dirty="0"/>
              <a:t>Soleil l’été</a:t>
            </a:r>
          </a:p>
          <a:p>
            <a:r>
              <a:rPr lang="fr-FR" dirty="0"/>
              <a:t>Principalement des marnes et calcaires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57D144-2BB8-A097-D98D-4EBC887F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02" y="2014466"/>
            <a:ext cx="2959326" cy="3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CCDED-46CA-898B-2D2E-DE24B857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2000 ans d’histoire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FFCF66-C0FD-39FB-8985-C09789820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23560" cy="377762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Vignoble créé par les romains (1</a:t>
            </a:r>
            <a:r>
              <a:rPr lang="fr-FR" baseline="30000" dirty="0"/>
              <a:t>er</a:t>
            </a:r>
            <a:r>
              <a:rPr lang="fr-FR" dirty="0"/>
              <a:t> siècle)</a:t>
            </a:r>
          </a:p>
          <a:p>
            <a:r>
              <a:rPr lang="fr-FR" dirty="0"/>
              <a:t>Formalisation de la viticulture par les moines de Cluny et de Cîteaux (Xième)</a:t>
            </a:r>
          </a:p>
          <a:p>
            <a:r>
              <a:rPr lang="fr-FR" dirty="0"/>
              <a:t>Internationalisation par les ducs de Bourgogne (XVème)</a:t>
            </a:r>
          </a:p>
          <a:p>
            <a:r>
              <a:rPr lang="fr-FR" dirty="0"/>
              <a:t>Redistribution des biens de l’Église et de la noblesse (Révolution)</a:t>
            </a:r>
          </a:p>
          <a:p>
            <a:r>
              <a:rPr lang="fr-FR" dirty="0"/>
              <a:t>Création des AOC et classification (à partir de 1936)</a:t>
            </a:r>
          </a:p>
          <a:p>
            <a:r>
              <a:rPr lang="fr-FR" dirty="0"/>
              <a:t>Aujourd’hui :</a:t>
            </a:r>
          </a:p>
          <a:p>
            <a:pPr lvl="1"/>
            <a:r>
              <a:rPr lang="fr-FR" dirty="0"/>
              <a:t>3 577 domaines viticoles</a:t>
            </a:r>
          </a:p>
          <a:p>
            <a:pPr lvl="1"/>
            <a:r>
              <a:rPr lang="fr-FR" dirty="0"/>
              <a:t>266 maisons de négoce</a:t>
            </a:r>
          </a:p>
          <a:p>
            <a:pPr lvl="1"/>
            <a:r>
              <a:rPr lang="fr-FR" dirty="0"/>
              <a:t>16 caves coopératives</a:t>
            </a:r>
          </a:p>
          <a:p>
            <a:r>
              <a:rPr lang="fr-FR" dirty="0"/>
              <a:t>Années 70 / 80 : course au volume et à l’alcoolisation des vins</a:t>
            </a:r>
          </a:p>
          <a:p>
            <a:r>
              <a:rPr lang="fr-FR" dirty="0"/>
              <a:t>Années 90 / 2000 : recherche de la qualité, innovation </a:t>
            </a:r>
          </a:p>
          <a:p>
            <a:r>
              <a:rPr lang="fr-FR" dirty="0"/>
              <a:t>Années 2010 / 2020 : starification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901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17929-69DA-65E5-BB65-4B77F9FA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01CC63-F6BB-4608-3C5C-4F32B742B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EAFE56-CC35-A225-CCAE-429862063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4" y="1646893"/>
            <a:ext cx="7982751" cy="52111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89A3CE-38AA-D960-630D-F2D99B3C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44" y="2276148"/>
            <a:ext cx="3974156" cy="39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5FDD1-53F6-0B2A-CE5F-94BBBFFA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Blancs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B801B3-A963-8BF2-D433-9232FAA4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100 % chardonnay</a:t>
            </a:r>
          </a:p>
          <a:p>
            <a:r>
              <a:rPr lang="fr-FR" dirty="0"/>
              <a:t>Essentiellement en Côte de Beaune</a:t>
            </a:r>
          </a:p>
          <a:p>
            <a:r>
              <a:rPr lang="fr-FR" dirty="0"/>
              <a:t>Sols calcaires et argileux</a:t>
            </a:r>
          </a:p>
          <a:p>
            <a:r>
              <a:rPr lang="fr-FR" dirty="0"/>
              <a:t>Peu acides</a:t>
            </a:r>
          </a:p>
          <a:p>
            <a:r>
              <a:rPr lang="fr-FR" dirty="0"/>
              <a:t>Gras</a:t>
            </a:r>
          </a:p>
          <a:p>
            <a:r>
              <a:rPr lang="fr-FR" dirty="0"/>
              <a:t>Arôme beurre, noisette, fleurs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DDDC8F-0B7E-2373-3C1F-438F10F0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75" y="1806146"/>
            <a:ext cx="4682735" cy="42120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69C98B5-F5FE-2BEF-AEBF-957090911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74" y="1806146"/>
            <a:ext cx="5125979" cy="42120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197A30-58FF-3620-9F86-D7C54842A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767" y="1905000"/>
            <a:ext cx="4947289" cy="45817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3C1444-64FA-BA02-DAB3-E297A73C3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173" y="1806145"/>
            <a:ext cx="5150827" cy="40856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9D51BAE-3E77-631B-1C08-FA18FA00C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766" y="1904999"/>
            <a:ext cx="5118387" cy="438329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394A1B3-C743-3543-314F-323D3EDCA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878" y="1806143"/>
            <a:ext cx="5154121" cy="4406161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8596E99-8369-6073-B8CA-D5CF064EC40F}"/>
              </a:ext>
            </a:extLst>
          </p:cNvPr>
          <p:cNvGrpSpPr/>
          <p:nvPr/>
        </p:nvGrpSpPr>
        <p:grpSpPr>
          <a:xfrm>
            <a:off x="7037877" y="1904998"/>
            <a:ext cx="4958179" cy="4218520"/>
            <a:chOff x="7037877" y="1904998"/>
            <a:chExt cx="4958179" cy="421852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35FD134-DA82-A348-EC4D-2DED6D08A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7877" y="1904998"/>
              <a:ext cx="4860209" cy="421852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1CB38F-6F7D-A7B5-B23D-7A3CE77EF77A}"/>
                </a:ext>
              </a:extLst>
            </p:cNvPr>
            <p:cNvSpPr/>
            <p:nvPr/>
          </p:nvSpPr>
          <p:spPr>
            <a:xfrm>
              <a:off x="11504612" y="2884714"/>
              <a:ext cx="491444" cy="2873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A349C9A3-4E5E-1402-A6BC-A6EF5549BA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7876" y="1786668"/>
            <a:ext cx="5111773" cy="433684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D8F2923-67F8-24DA-F1CF-06A98E5CC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1207" y="1772389"/>
            <a:ext cx="5088442" cy="43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6BAF0-A79F-1C2A-CF3A-1F3FE7E4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blancs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20F79D-8A34-1D94-BF15-D53A453D6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A87D268-A5ED-DA55-3881-A300F2EBA4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901626"/>
              </p:ext>
            </p:extLst>
          </p:nvPr>
        </p:nvGraphicFramePr>
        <p:xfrm>
          <a:off x="979714" y="1326522"/>
          <a:ext cx="10951029" cy="553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428AA202-9ACA-631C-82A3-A5291410671F}"/>
              </a:ext>
            </a:extLst>
          </p:cNvPr>
          <p:cNvSpPr/>
          <p:nvPr/>
        </p:nvSpPr>
        <p:spPr>
          <a:xfrm>
            <a:off x="1425582" y="1905000"/>
            <a:ext cx="3181613" cy="8070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E3590F3-86E3-6E3E-C489-B95BBAA700E2}"/>
              </a:ext>
            </a:extLst>
          </p:cNvPr>
          <p:cNvSpPr/>
          <p:nvPr/>
        </p:nvSpPr>
        <p:spPr>
          <a:xfrm>
            <a:off x="1425582" y="2652471"/>
            <a:ext cx="3181613" cy="7765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363AF5B-9A83-59C2-CC60-680260D761EB}"/>
              </a:ext>
            </a:extLst>
          </p:cNvPr>
          <p:cNvSpPr/>
          <p:nvPr/>
        </p:nvSpPr>
        <p:spPr>
          <a:xfrm>
            <a:off x="1425580" y="4131412"/>
            <a:ext cx="3181613" cy="1174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60556D0-E9FC-A16D-6C9F-A821282D79C2}"/>
              </a:ext>
            </a:extLst>
          </p:cNvPr>
          <p:cNvSpPr/>
          <p:nvPr/>
        </p:nvSpPr>
        <p:spPr>
          <a:xfrm>
            <a:off x="1425581" y="6323765"/>
            <a:ext cx="3181613" cy="370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65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A340F-7147-A5DF-C2EE-8352D7E8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7838"/>
          </a:xfrm>
        </p:spPr>
        <p:txBody>
          <a:bodyPr>
            <a:normAutofit fontScale="90000"/>
          </a:bodyPr>
          <a:lstStyle/>
          <a:p>
            <a:r>
              <a:rPr lang="fr-FR" dirty="0"/>
              <a:t>Pernand-Vergelesses 1</a:t>
            </a:r>
            <a:r>
              <a:rPr lang="fr-FR" baseline="30000" dirty="0"/>
              <a:t>er</a:t>
            </a:r>
            <a:r>
              <a:rPr lang="fr-FR" dirty="0"/>
              <a:t> cru</a:t>
            </a:r>
            <a:br>
              <a:rPr lang="fr-FR" dirty="0"/>
            </a:br>
            <a:r>
              <a:rPr lang="fr-FR" dirty="0"/>
              <a:t>Clos du village 2022									43 €</a:t>
            </a:r>
            <a:br>
              <a:rPr lang="fr-FR" dirty="0"/>
            </a:br>
            <a:r>
              <a:rPr lang="fr-FR" dirty="0"/>
              <a:t>Domaine </a:t>
            </a:r>
            <a:r>
              <a:rPr lang="fr-FR" dirty="0" err="1"/>
              <a:t>Rapet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393F1-51BA-FDE5-4BE5-4D60074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232836"/>
            <a:ext cx="8915400" cy="46251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Domaine historique de </a:t>
            </a:r>
            <a:r>
              <a:rPr lang="fr-FR" dirty="0" err="1"/>
              <a:t>Pernand</a:t>
            </a:r>
            <a:r>
              <a:rPr lang="fr-FR" dirty="0"/>
              <a:t> - 1765</a:t>
            </a:r>
          </a:p>
          <a:p>
            <a:r>
              <a:rPr lang="fr-FR" dirty="0"/>
              <a:t>Bio 22 Ha sur </a:t>
            </a:r>
            <a:r>
              <a:rPr lang="fr-FR" dirty="0" err="1"/>
              <a:t>Pernand</a:t>
            </a:r>
            <a:r>
              <a:rPr lang="fr-FR" dirty="0"/>
              <a:t>, Beaune, Savigny,</a:t>
            </a:r>
            <a:br>
              <a:rPr lang="fr-FR" dirty="0"/>
            </a:br>
            <a:r>
              <a:rPr lang="fr-FR" dirty="0"/>
              <a:t>Corton 50-50 blanc et rouge</a:t>
            </a:r>
          </a:p>
          <a:p>
            <a:r>
              <a:rPr lang="fr-FR" dirty="0"/>
              <a:t>Monopole clos de murs au cœur du </a:t>
            </a:r>
            <a:br>
              <a:rPr lang="fr-FR" dirty="0"/>
            </a:br>
            <a:r>
              <a:rPr lang="fr-FR" dirty="0"/>
              <a:t>village</a:t>
            </a:r>
          </a:p>
          <a:p>
            <a:r>
              <a:rPr lang="fr-FR" dirty="0"/>
              <a:t>Terre peu profonde</a:t>
            </a:r>
          </a:p>
          <a:p>
            <a:r>
              <a:rPr lang="fr-FR" dirty="0"/>
              <a:t>Pente douce</a:t>
            </a:r>
          </a:p>
          <a:p>
            <a:r>
              <a:rPr lang="fr-FR" dirty="0"/>
              <a:t>Exposition sud sud-est</a:t>
            </a:r>
          </a:p>
          <a:p>
            <a:r>
              <a:rPr lang="fr-FR" dirty="0"/>
              <a:t>Pressage doux de 2 heures</a:t>
            </a:r>
          </a:p>
          <a:p>
            <a:r>
              <a:rPr lang="fr-FR" dirty="0"/>
              <a:t>Débourbage 24 heures</a:t>
            </a:r>
          </a:p>
          <a:p>
            <a:r>
              <a:rPr lang="fr-FR" dirty="0"/>
              <a:t>Fermentation et élevage 12 mois avec</a:t>
            </a:r>
            <a:br>
              <a:rPr lang="fr-FR" dirty="0"/>
            </a:br>
            <a:r>
              <a:rPr lang="fr-FR" dirty="0"/>
              <a:t>bâtonnage</a:t>
            </a:r>
          </a:p>
          <a:p>
            <a:r>
              <a:rPr lang="fr-FR" dirty="0"/>
              <a:t>Garde + 5 ans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7C1563-9053-4160-19F4-55C34749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22" y="2329541"/>
            <a:ext cx="4423678" cy="29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rnand Vergelesses 1er Cru Clos du Village, Vin du Domaine Rapet à Pernand">
            <a:extLst>
              <a:ext uri="{FF2B5EF4-FFF2-40B4-BE49-F238E27FC236}">
                <a16:creationId xmlns:a16="http://schemas.microsoft.com/office/drawing/2014/main" id="{9C3D9464-A623-97F3-F70D-C1FDA390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263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41663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11186</TotalTime>
  <Words>768</Words>
  <Application>Microsoft Office PowerPoint</Application>
  <PresentationFormat>Grand écran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Brin</vt:lpstr>
      <vt:lpstr>Très chère Bourgogne</vt:lpstr>
      <vt:lpstr>Très chère Bourgogne</vt:lpstr>
      <vt:lpstr>De quoi parle-t-on ?</vt:lpstr>
      <vt:lpstr>Le terroir</vt:lpstr>
      <vt:lpstr>2000 ans d’histoire</vt:lpstr>
      <vt:lpstr>Classification</vt:lpstr>
      <vt:lpstr>Les Blancs</vt:lpstr>
      <vt:lpstr>Les blancs</vt:lpstr>
      <vt:lpstr>Pernand-Vergelesses 1er cru Clos du village 2022         43 € Domaine Rapet </vt:lpstr>
      <vt:lpstr>Meursault Cuvée Saint-Jean 2022   55 € Domaine Vincent Latour</vt:lpstr>
      <vt:lpstr>Chassagne Montrachet 2021      57 € En pimont Au pied du mont chauve</vt:lpstr>
      <vt:lpstr>Les rouges</vt:lpstr>
      <vt:lpstr>Les Rouges</vt:lpstr>
      <vt:lpstr>Pernand Vergelesses 1er cru Iles de Vergelesses 2022      45 € Domaine Rapet</vt:lpstr>
      <vt:lpstr>Marsannay             40 € Au champ Salomon Domaine Bart</vt:lpstr>
      <vt:lpstr>Gevrey Chambertin 2019     48 € Bouchard Père et Fils</vt:lpstr>
      <vt:lpstr>Pommard 1er cru Les Grands Epenots 2020      56 € Domaine Moillard-Grivot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Norbert Fouques</dc:creator>
  <cp:lastModifiedBy>Norbert Fouques</cp:lastModifiedBy>
  <cp:revision>20</cp:revision>
  <dcterms:created xsi:type="dcterms:W3CDTF">2021-11-15T09:59:13Z</dcterms:created>
  <dcterms:modified xsi:type="dcterms:W3CDTF">2024-06-04T12:55:53Z</dcterms:modified>
</cp:coreProperties>
</file>