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32" r:id="rId2"/>
    <p:sldId id="337" r:id="rId3"/>
    <p:sldId id="336" r:id="rId4"/>
    <p:sldId id="333" r:id="rId5"/>
    <p:sldId id="334" r:id="rId6"/>
    <p:sldId id="318" r:id="rId7"/>
    <p:sldId id="325" r:id="rId8"/>
    <p:sldId id="322" r:id="rId9"/>
    <p:sldId id="320" r:id="rId10"/>
    <p:sldId id="321" r:id="rId11"/>
    <p:sldId id="331" r:id="rId12"/>
    <p:sldId id="326" r:id="rId13"/>
    <p:sldId id="319" r:id="rId14"/>
    <p:sldId id="323" r:id="rId15"/>
    <p:sldId id="324" r:id="rId16"/>
    <p:sldId id="329" r:id="rId17"/>
    <p:sldId id="330" r:id="rId18"/>
    <p:sldId id="328" r:id="rId19"/>
    <p:sldId id="327"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83" autoAdjust="0"/>
  </p:normalViewPr>
  <p:slideViewPr>
    <p:cSldViewPr snapToGrid="0" snapToObjects="1">
      <p:cViewPr>
        <p:scale>
          <a:sx n="92" d="100"/>
          <a:sy n="92" d="100"/>
        </p:scale>
        <p:origin x="-1109" y="-19"/>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FA7C77-5FB7-E447-95DC-0C874E874E78}" type="datetimeFigureOut">
              <a:rPr lang="fr-FR" smtClean="0"/>
              <a:t>05/02/2018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2CF1B2-3B44-454E-92DE-4C3B34D67E01}" type="slidenum">
              <a:rPr lang="fr-FR" smtClean="0"/>
              <a:t>‹N°›</a:t>
            </a:fld>
            <a:endParaRPr lang="fr-FR"/>
          </a:p>
        </p:txBody>
      </p:sp>
    </p:spTree>
    <p:extLst>
      <p:ext uri="{BB962C8B-B14F-4D97-AF65-F5344CB8AC3E}">
        <p14:creationId xmlns:p14="http://schemas.microsoft.com/office/powerpoint/2010/main" val="2634463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4033D-2A88-9449-8CF6-62F747B0D96B}" type="datetimeFigureOut">
              <a:rPr lang="fr-FR" smtClean="0"/>
              <a:t>05/02/2018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9CAD5-DA69-8E42-AC5D-B07BCF8F55C7}" type="slidenum">
              <a:rPr lang="fr-FR" smtClean="0"/>
              <a:t>‹N°›</a:t>
            </a:fld>
            <a:endParaRPr lang="fr-FR"/>
          </a:p>
        </p:txBody>
      </p:sp>
    </p:spTree>
    <p:extLst>
      <p:ext uri="{BB962C8B-B14F-4D97-AF65-F5344CB8AC3E}">
        <p14:creationId xmlns:p14="http://schemas.microsoft.com/office/powerpoint/2010/main" val="19053815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0D4E756-34DE-2F48-B1A5-119D2B35C899}" type="datetime1">
              <a:rPr lang="fr-FR" smtClean="0"/>
              <a:t>05/02/2018</a:t>
            </a:fld>
            <a:endParaRPr lang="fr-FR"/>
          </a:p>
        </p:txBody>
      </p:sp>
      <p:sp>
        <p:nvSpPr>
          <p:cNvPr id="5" name="Espace réservé du pied de page 4"/>
          <p:cNvSpPr>
            <a:spLocks noGrp="1"/>
          </p:cNvSpPr>
          <p:nvPr>
            <p:ph type="ftr" sz="quarter" idx="11"/>
          </p:nvPr>
        </p:nvSpPr>
        <p:spPr/>
        <p:txBody>
          <a:bodyPr/>
          <a:lstStyle/>
          <a:p>
            <a:r>
              <a:rPr lang="fr-FR" smtClean="0"/>
              <a:t>Compte Rendu Séminaire PA 21 janvier 2017</a:t>
            </a:r>
            <a:endParaRPr lang="fr-FR"/>
          </a:p>
        </p:txBody>
      </p:sp>
      <p:sp>
        <p:nvSpPr>
          <p:cNvPr id="6" name="Espace réservé du numéro de diapositive 5"/>
          <p:cNvSpPr>
            <a:spLocks noGrp="1"/>
          </p:cNvSpPr>
          <p:nvPr>
            <p:ph type="sldNum" sz="quarter" idx="12"/>
          </p:nvPr>
        </p:nvSpPr>
        <p:spPr/>
        <p:txBody>
          <a:bodyPr/>
          <a:lstStyle/>
          <a:p>
            <a:fld id="{3107AF53-2C84-A446-91BA-DA88FB83A3A5}" type="slidenum">
              <a:rPr lang="fr-FR" smtClean="0"/>
              <a:t>‹N°›</a:t>
            </a:fld>
            <a:endParaRPr lang="fr-FR"/>
          </a:p>
        </p:txBody>
      </p:sp>
    </p:spTree>
    <p:extLst>
      <p:ext uri="{BB962C8B-B14F-4D97-AF65-F5344CB8AC3E}">
        <p14:creationId xmlns:p14="http://schemas.microsoft.com/office/powerpoint/2010/main" val="406154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F68C4A-5DA7-434A-9F6B-BD31074B94B9}" type="datetime1">
              <a:rPr lang="fr-FR" smtClean="0"/>
              <a:t>05/02/2018</a:t>
            </a:fld>
            <a:endParaRPr lang="fr-FR"/>
          </a:p>
        </p:txBody>
      </p:sp>
      <p:sp>
        <p:nvSpPr>
          <p:cNvPr id="5" name="Espace réservé du pied de page 4"/>
          <p:cNvSpPr>
            <a:spLocks noGrp="1"/>
          </p:cNvSpPr>
          <p:nvPr>
            <p:ph type="ftr" sz="quarter" idx="11"/>
          </p:nvPr>
        </p:nvSpPr>
        <p:spPr/>
        <p:txBody>
          <a:bodyPr/>
          <a:lstStyle/>
          <a:p>
            <a:r>
              <a:rPr lang="fr-FR" smtClean="0"/>
              <a:t>Compte Rendu Séminaire PA 21 janvier 2017</a:t>
            </a:r>
            <a:endParaRPr lang="fr-FR"/>
          </a:p>
        </p:txBody>
      </p:sp>
      <p:sp>
        <p:nvSpPr>
          <p:cNvPr id="6" name="Espace réservé du numéro de diapositive 5"/>
          <p:cNvSpPr>
            <a:spLocks noGrp="1"/>
          </p:cNvSpPr>
          <p:nvPr>
            <p:ph type="sldNum" sz="quarter" idx="12"/>
          </p:nvPr>
        </p:nvSpPr>
        <p:spPr/>
        <p:txBody>
          <a:bodyPr/>
          <a:lstStyle/>
          <a:p>
            <a:fld id="{3107AF53-2C84-A446-91BA-DA88FB83A3A5}" type="slidenum">
              <a:rPr lang="fr-FR" smtClean="0"/>
              <a:t>‹N°›</a:t>
            </a:fld>
            <a:endParaRPr lang="fr-FR"/>
          </a:p>
        </p:txBody>
      </p:sp>
    </p:spTree>
    <p:extLst>
      <p:ext uri="{BB962C8B-B14F-4D97-AF65-F5344CB8AC3E}">
        <p14:creationId xmlns:p14="http://schemas.microsoft.com/office/powerpoint/2010/main" val="181403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513EAE-D4DD-0442-A20D-225B877D1147}" type="datetime1">
              <a:rPr lang="fr-FR" smtClean="0"/>
              <a:t>05/02/2018</a:t>
            </a:fld>
            <a:endParaRPr lang="fr-FR"/>
          </a:p>
        </p:txBody>
      </p:sp>
      <p:sp>
        <p:nvSpPr>
          <p:cNvPr id="5" name="Espace réservé du pied de page 4"/>
          <p:cNvSpPr>
            <a:spLocks noGrp="1"/>
          </p:cNvSpPr>
          <p:nvPr>
            <p:ph type="ftr" sz="quarter" idx="11"/>
          </p:nvPr>
        </p:nvSpPr>
        <p:spPr/>
        <p:txBody>
          <a:bodyPr/>
          <a:lstStyle/>
          <a:p>
            <a:r>
              <a:rPr lang="fr-FR" smtClean="0"/>
              <a:t>Compte Rendu Séminaire PA 21 janvier 2017</a:t>
            </a:r>
            <a:endParaRPr lang="fr-FR"/>
          </a:p>
        </p:txBody>
      </p:sp>
      <p:sp>
        <p:nvSpPr>
          <p:cNvPr id="6" name="Espace réservé du numéro de diapositive 5"/>
          <p:cNvSpPr>
            <a:spLocks noGrp="1"/>
          </p:cNvSpPr>
          <p:nvPr>
            <p:ph type="sldNum" sz="quarter" idx="12"/>
          </p:nvPr>
        </p:nvSpPr>
        <p:spPr/>
        <p:txBody>
          <a:bodyPr/>
          <a:lstStyle/>
          <a:p>
            <a:fld id="{3107AF53-2C84-A446-91BA-DA88FB83A3A5}" type="slidenum">
              <a:rPr lang="fr-FR" smtClean="0"/>
              <a:t>‹N°›</a:t>
            </a:fld>
            <a:endParaRPr lang="fr-FR"/>
          </a:p>
        </p:txBody>
      </p:sp>
    </p:spTree>
    <p:extLst>
      <p:ext uri="{BB962C8B-B14F-4D97-AF65-F5344CB8AC3E}">
        <p14:creationId xmlns:p14="http://schemas.microsoft.com/office/powerpoint/2010/main" val="126420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E886E5-ED8F-444E-9F1E-D4461D2F9286}" type="datetime1">
              <a:rPr lang="fr-FR" smtClean="0"/>
              <a:t>05/02/2018</a:t>
            </a:fld>
            <a:endParaRPr lang="fr-FR"/>
          </a:p>
        </p:txBody>
      </p:sp>
      <p:sp>
        <p:nvSpPr>
          <p:cNvPr id="5" name="Espace réservé du pied de page 4"/>
          <p:cNvSpPr>
            <a:spLocks noGrp="1"/>
          </p:cNvSpPr>
          <p:nvPr>
            <p:ph type="ftr" sz="quarter" idx="11"/>
          </p:nvPr>
        </p:nvSpPr>
        <p:spPr/>
        <p:txBody>
          <a:bodyPr/>
          <a:lstStyle/>
          <a:p>
            <a:r>
              <a:rPr lang="fr-FR" smtClean="0"/>
              <a:t>Compte Rendu Séminaire PA 21 janvier 2017</a:t>
            </a:r>
            <a:endParaRPr lang="fr-FR"/>
          </a:p>
        </p:txBody>
      </p:sp>
      <p:sp>
        <p:nvSpPr>
          <p:cNvPr id="6" name="Espace réservé du numéro de diapositive 5"/>
          <p:cNvSpPr>
            <a:spLocks noGrp="1"/>
          </p:cNvSpPr>
          <p:nvPr>
            <p:ph type="sldNum" sz="quarter" idx="12"/>
          </p:nvPr>
        </p:nvSpPr>
        <p:spPr/>
        <p:txBody>
          <a:bodyPr/>
          <a:lstStyle/>
          <a:p>
            <a:fld id="{3107AF53-2C84-A446-91BA-DA88FB83A3A5}" type="slidenum">
              <a:rPr lang="fr-FR" smtClean="0"/>
              <a:t>‹N°›</a:t>
            </a:fld>
            <a:endParaRPr lang="fr-FR"/>
          </a:p>
        </p:txBody>
      </p:sp>
    </p:spTree>
    <p:extLst>
      <p:ext uri="{BB962C8B-B14F-4D97-AF65-F5344CB8AC3E}">
        <p14:creationId xmlns:p14="http://schemas.microsoft.com/office/powerpoint/2010/main" val="63271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9589596-2AF3-F547-808B-BE7E081BB2D9}" type="datetime1">
              <a:rPr lang="fr-FR" smtClean="0"/>
              <a:t>05/02/2018</a:t>
            </a:fld>
            <a:endParaRPr lang="fr-FR"/>
          </a:p>
        </p:txBody>
      </p:sp>
      <p:sp>
        <p:nvSpPr>
          <p:cNvPr id="5" name="Espace réservé du pied de page 4"/>
          <p:cNvSpPr>
            <a:spLocks noGrp="1"/>
          </p:cNvSpPr>
          <p:nvPr>
            <p:ph type="ftr" sz="quarter" idx="11"/>
          </p:nvPr>
        </p:nvSpPr>
        <p:spPr/>
        <p:txBody>
          <a:bodyPr/>
          <a:lstStyle/>
          <a:p>
            <a:r>
              <a:rPr lang="fr-FR" smtClean="0"/>
              <a:t>Compte Rendu Séminaire PA 21 janvier 2017</a:t>
            </a:r>
            <a:endParaRPr lang="fr-FR"/>
          </a:p>
        </p:txBody>
      </p:sp>
      <p:sp>
        <p:nvSpPr>
          <p:cNvPr id="6" name="Espace réservé du numéro de diapositive 5"/>
          <p:cNvSpPr>
            <a:spLocks noGrp="1"/>
          </p:cNvSpPr>
          <p:nvPr>
            <p:ph type="sldNum" sz="quarter" idx="12"/>
          </p:nvPr>
        </p:nvSpPr>
        <p:spPr/>
        <p:txBody>
          <a:bodyPr/>
          <a:lstStyle/>
          <a:p>
            <a:fld id="{3107AF53-2C84-A446-91BA-DA88FB83A3A5}" type="slidenum">
              <a:rPr lang="fr-FR" smtClean="0"/>
              <a:t>‹N°›</a:t>
            </a:fld>
            <a:endParaRPr lang="fr-FR"/>
          </a:p>
        </p:txBody>
      </p:sp>
    </p:spTree>
    <p:extLst>
      <p:ext uri="{BB962C8B-B14F-4D97-AF65-F5344CB8AC3E}">
        <p14:creationId xmlns:p14="http://schemas.microsoft.com/office/powerpoint/2010/main" val="109892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F32172C-9507-F641-848A-9CD7DFB5EE27}" type="datetime1">
              <a:rPr lang="fr-FR" smtClean="0"/>
              <a:t>05/02/2018</a:t>
            </a:fld>
            <a:endParaRPr lang="fr-FR"/>
          </a:p>
        </p:txBody>
      </p:sp>
      <p:sp>
        <p:nvSpPr>
          <p:cNvPr id="6" name="Espace réservé du pied de page 5"/>
          <p:cNvSpPr>
            <a:spLocks noGrp="1"/>
          </p:cNvSpPr>
          <p:nvPr>
            <p:ph type="ftr" sz="quarter" idx="11"/>
          </p:nvPr>
        </p:nvSpPr>
        <p:spPr/>
        <p:txBody>
          <a:bodyPr/>
          <a:lstStyle/>
          <a:p>
            <a:r>
              <a:rPr lang="fr-FR" smtClean="0"/>
              <a:t>Compte Rendu Séminaire PA 21 janvier 2017</a:t>
            </a:r>
            <a:endParaRPr lang="fr-FR"/>
          </a:p>
        </p:txBody>
      </p:sp>
      <p:sp>
        <p:nvSpPr>
          <p:cNvPr id="7" name="Espace réservé du numéro de diapositive 6"/>
          <p:cNvSpPr>
            <a:spLocks noGrp="1"/>
          </p:cNvSpPr>
          <p:nvPr>
            <p:ph type="sldNum" sz="quarter" idx="12"/>
          </p:nvPr>
        </p:nvSpPr>
        <p:spPr/>
        <p:txBody>
          <a:bodyPr/>
          <a:lstStyle/>
          <a:p>
            <a:fld id="{3107AF53-2C84-A446-91BA-DA88FB83A3A5}" type="slidenum">
              <a:rPr lang="fr-FR" smtClean="0"/>
              <a:t>‹N°›</a:t>
            </a:fld>
            <a:endParaRPr lang="fr-FR"/>
          </a:p>
        </p:txBody>
      </p:sp>
    </p:spTree>
    <p:extLst>
      <p:ext uri="{BB962C8B-B14F-4D97-AF65-F5344CB8AC3E}">
        <p14:creationId xmlns:p14="http://schemas.microsoft.com/office/powerpoint/2010/main" val="262832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B3F80DF-B990-1843-8F49-B0919E7D73D2}" type="datetime1">
              <a:rPr lang="fr-FR" smtClean="0"/>
              <a:t>05/02/2018</a:t>
            </a:fld>
            <a:endParaRPr lang="fr-FR"/>
          </a:p>
        </p:txBody>
      </p:sp>
      <p:sp>
        <p:nvSpPr>
          <p:cNvPr id="8" name="Espace réservé du pied de page 7"/>
          <p:cNvSpPr>
            <a:spLocks noGrp="1"/>
          </p:cNvSpPr>
          <p:nvPr>
            <p:ph type="ftr" sz="quarter" idx="11"/>
          </p:nvPr>
        </p:nvSpPr>
        <p:spPr/>
        <p:txBody>
          <a:bodyPr/>
          <a:lstStyle/>
          <a:p>
            <a:r>
              <a:rPr lang="fr-FR" smtClean="0"/>
              <a:t>Compte Rendu Séminaire PA 21 janvier 2017</a:t>
            </a:r>
            <a:endParaRPr lang="fr-FR"/>
          </a:p>
        </p:txBody>
      </p:sp>
      <p:sp>
        <p:nvSpPr>
          <p:cNvPr id="9" name="Espace réservé du numéro de diapositive 8"/>
          <p:cNvSpPr>
            <a:spLocks noGrp="1"/>
          </p:cNvSpPr>
          <p:nvPr>
            <p:ph type="sldNum" sz="quarter" idx="12"/>
          </p:nvPr>
        </p:nvSpPr>
        <p:spPr/>
        <p:txBody>
          <a:bodyPr/>
          <a:lstStyle/>
          <a:p>
            <a:fld id="{3107AF53-2C84-A446-91BA-DA88FB83A3A5}" type="slidenum">
              <a:rPr lang="fr-FR" smtClean="0"/>
              <a:t>‹N°›</a:t>
            </a:fld>
            <a:endParaRPr lang="fr-FR"/>
          </a:p>
        </p:txBody>
      </p:sp>
    </p:spTree>
    <p:extLst>
      <p:ext uri="{BB962C8B-B14F-4D97-AF65-F5344CB8AC3E}">
        <p14:creationId xmlns:p14="http://schemas.microsoft.com/office/powerpoint/2010/main" val="17205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B6F8ABCC-BDF2-2A4F-AF98-9D4A5CCCB6D4}" type="datetime1">
              <a:rPr lang="fr-FR" smtClean="0"/>
              <a:t>05/02/2018</a:t>
            </a:fld>
            <a:endParaRPr lang="fr-FR"/>
          </a:p>
        </p:txBody>
      </p:sp>
      <p:sp>
        <p:nvSpPr>
          <p:cNvPr id="4" name="Espace réservé du pied de page 3"/>
          <p:cNvSpPr>
            <a:spLocks noGrp="1"/>
          </p:cNvSpPr>
          <p:nvPr>
            <p:ph type="ftr" sz="quarter" idx="11"/>
          </p:nvPr>
        </p:nvSpPr>
        <p:spPr/>
        <p:txBody>
          <a:bodyPr/>
          <a:lstStyle/>
          <a:p>
            <a:r>
              <a:rPr lang="fr-FR" smtClean="0"/>
              <a:t>Compte Rendu Séminaire PA 21 janvier 2017</a:t>
            </a:r>
            <a:endParaRPr lang="fr-FR"/>
          </a:p>
        </p:txBody>
      </p:sp>
      <p:sp>
        <p:nvSpPr>
          <p:cNvPr id="5" name="Espace réservé du numéro de diapositive 4"/>
          <p:cNvSpPr>
            <a:spLocks noGrp="1"/>
          </p:cNvSpPr>
          <p:nvPr>
            <p:ph type="sldNum" sz="quarter" idx="12"/>
          </p:nvPr>
        </p:nvSpPr>
        <p:spPr/>
        <p:txBody>
          <a:bodyPr/>
          <a:lstStyle/>
          <a:p>
            <a:fld id="{3107AF53-2C84-A446-91BA-DA88FB83A3A5}" type="slidenum">
              <a:rPr lang="fr-FR" smtClean="0"/>
              <a:t>‹N°›</a:t>
            </a:fld>
            <a:endParaRPr lang="fr-FR"/>
          </a:p>
        </p:txBody>
      </p:sp>
    </p:spTree>
    <p:extLst>
      <p:ext uri="{BB962C8B-B14F-4D97-AF65-F5344CB8AC3E}">
        <p14:creationId xmlns:p14="http://schemas.microsoft.com/office/powerpoint/2010/main" val="3188863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15A9DC-F946-6C46-BF96-D97BBCF17433}" type="datetime1">
              <a:rPr lang="fr-FR" smtClean="0"/>
              <a:t>05/02/2018</a:t>
            </a:fld>
            <a:endParaRPr lang="fr-FR"/>
          </a:p>
        </p:txBody>
      </p:sp>
      <p:sp>
        <p:nvSpPr>
          <p:cNvPr id="3" name="Espace réservé du pied de page 2"/>
          <p:cNvSpPr>
            <a:spLocks noGrp="1"/>
          </p:cNvSpPr>
          <p:nvPr>
            <p:ph type="ftr" sz="quarter" idx="11"/>
          </p:nvPr>
        </p:nvSpPr>
        <p:spPr/>
        <p:txBody>
          <a:bodyPr/>
          <a:lstStyle/>
          <a:p>
            <a:r>
              <a:rPr lang="fr-FR" smtClean="0"/>
              <a:t>Compte Rendu Séminaire PA 21 janvier 2017</a:t>
            </a:r>
            <a:endParaRPr lang="fr-FR"/>
          </a:p>
        </p:txBody>
      </p:sp>
      <p:sp>
        <p:nvSpPr>
          <p:cNvPr id="4" name="Espace réservé du numéro de diapositive 3"/>
          <p:cNvSpPr>
            <a:spLocks noGrp="1"/>
          </p:cNvSpPr>
          <p:nvPr>
            <p:ph type="sldNum" sz="quarter" idx="12"/>
          </p:nvPr>
        </p:nvSpPr>
        <p:spPr/>
        <p:txBody>
          <a:bodyPr/>
          <a:lstStyle/>
          <a:p>
            <a:fld id="{3107AF53-2C84-A446-91BA-DA88FB83A3A5}" type="slidenum">
              <a:rPr lang="fr-FR" smtClean="0"/>
              <a:t>‹N°›</a:t>
            </a:fld>
            <a:endParaRPr lang="fr-FR"/>
          </a:p>
        </p:txBody>
      </p:sp>
    </p:spTree>
    <p:extLst>
      <p:ext uri="{BB962C8B-B14F-4D97-AF65-F5344CB8AC3E}">
        <p14:creationId xmlns:p14="http://schemas.microsoft.com/office/powerpoint/2010/main" val="196994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84AFB9-EB78-2641-ADBC-94B66692AC74}" type="datetime1">
              <a:rPr lang="fr-FR" smtClean="0"/>
              <a:t>05/02/2018</a:t>
            </a:fld>
            <a:endParaRPr lang="fr-FR"/>
          </a:p>
        </p:txBody>
      </p:sp>
      <p:sp>
        <p:nvSpPr>
          <p:cNvPr id="6" name="Espace réservé du pied de page 5"/>
          <p:cNvSpPr>
            <a:spLocks noGrp="1"/>
          </p:cNvSpPr>
          <p:nvPr>
            <p:ph type="ftr" sz="quarter" idx="11"/>
          </p:nvPr>
        </p:nvSpPr>
        <p:spPr/>
        <p:txBody>
          <a:bodyPr/>
          <a:lstStyle/>
          <a:p>
            <a:r>
              <a:rPr lang="fr-FR" smtClean="0"/>
              <a:t>Compte Rendu Séminaire PA 21 janvier 2017</a:t>
            </a:r>
            <a:endParaRPr lang="fr-FR"/>
          </a:p>
        </p:txBody>
      </p:sp>
      <p:sp>
        <p:nvSpPr>
          <p:cNvPr id="7" name="Espace réservé du numéro de diapositive 6"/>
          <p:cNvSpPr>
            <a:spLocks noGrp="1"/>
          </p:cNvSpPr>
          <p:nvPr>
            <p:ph type="sldNum" sz="quarter" idx="12"/>
          </p:nvPr>
        </p:nvSpPr>
        <p:spPr/>
        <p:txBody>
          <a:bodyPr/>
          <a:lstStyle/>
          <a:p>
            <a:fld id="{3107AF53-2C84-A446-91BA-DA88FB83A3A5}" type="slidenum">
              <a:rPr lang="fr-FR" smtClean="0"/>
              <a:t>‹N°›</a:t>
            </a:fld>
            <a:endParaRPr lang="fr-FR"/>
          </a:p>
        </p:txBody>
      </p:sp>
    </p:spTree>
    <p:extLst>
      <p:ext uri="{BB962C8B-B14F-4D97-AF65-F5344CB8AC3E}">
        <p14:creationId xmlns:p14="http://schemas.microsoft.com/office/powerpoint/2010/main" val="429022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8598BAC-9D55-854B-A9D0-F70651C12B19}" type="datetime1">
              <a:rPr lang="fr-FR" smtClean="0"/>
              <a:t>05/02/2018</a:t>
            </a:fld>
            <a:endParaRPr lang="fr-FR"/>
          </a:p>
        </p:txBody>
      </p:sp>
      <p:sp>
        <p:nvSpPr>
          <p:cNvPr id="6" name="Espace réservé du pied de page 5"/>
          <p:cNvSpPr>
            <a:spLocks noGrp="1"/>
          </p:cNvSpPr>
          <p:nvPr>
            <p:ph type="ftr" sz="quarter" idx="11"/>
          </p:nvPr>
        </p:nvSpPr>
        <p:spPr/>
        <p:txBody>
          <a:bodyPr/>
          <a:lstStyle/>
          <a:p>
            <a:r>
              <a:rPr lang="fr-FR" smtClean="0"/>
              <a:t>Compte Rendu Séminaire PA 21 janvier 2017</a:t>
            </a:r>
            <a:endParaRPr lang="fr-FR"/>
          </a:p>
        </p:txBody>
      </p:sp>
      <p:sp>
        <p:nvSpPr>
          <p:cNvPr id="7" name="Espace réservé du numéro de diapositive 6"/>
          <p:cNvSpPr>
            <a:spLocks noGrp="1"/>
          </p:cNvSpPr>
          <p:nvPr>
            <p:ph type="sldNum" sz="quarter" idx="12"/>
          </p:nvPr>
        </p:nvSpPr>
        <p:spPr/>
        <p:txBody>
          <a:bodyPr/>
          <a:lstStyle/>
          <a:p>
            <a:fld id="{3107AF53-2C84-A446-91BA-DA88FB83A3A5}" type="slidenum">
              <a:rPr lang="fr-FR" smtClean="0"/>
              <a:t>‹N°›</a:t>
            </a:fld>
            <a:endParaRPr lang="fr-FR"/>
          </a:p>
        </p:txBody>
      </p:sp>
    </p:spTree>
    <p:extLst>
      <p:ext uri="{BB962C8B-B14F-4D97-AF65-F5344CB8AC3E}">
        <p14:creationId xmlns:p14="http://schemas.microsoft.com/office/powerpoint/2010/main" val="370718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90994-B5CB-7B44-B20D-B3B48B303F5D}" type="datetime1">
              <a:rPr lang="fr-FR" smtClean="0"/>
              <a:t>05/02/2018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Compte Rendu Séminaire PA 21 janvier 2017</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7AF53-2C84-A446-91BA-DA88FB83A3A5}" type="slidenum">
              <a:rPr lang="fr-FR" smtClean="0"/>
              <a:t>‹N°›</a:t>
            </a:fld>
            <a:endParaRPr lang="fr-FR"/>
          </a:p>
        </p:txBody>
      </p:sp>
    </p:spTree>
    <p:extLst>
      <p:ext uri="{BB962C8B-B14F-4D97-AF65-F5344CB8AC3E}">
        <p14:creationId xmlns:p14="http://schemas.microsoft.com/office/powerpoint/2010/main" val="3358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ponts.org/shortUrl/3GDj"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011" y="1287900"/>
            <a:ext cx="9254017" cy="1470025"/>
          </a:xfrm>
        </p:spPr>
        <p:txBody>
          <a:bodyPr>
            <a:normAutofit fontScale="90000"/>
          </a:bodyPr>
          <a:lstStyle/>
          <a:p>
            <a:r>
              <a:rPr lang="fr-FR" sz="3600" dirty="0" smtClean="0"/>
              <a:t>Séminaire des groupes </a:t>
            </a:r>
            <a:r>
              <a:rPr lang="fr-FR" sz="3600" dirty="0" err="1" smtClean="0"/>
              <a:t>géog</a:t>
            </a:r>
            <a:r>
              <a:rPr lang="fr-FR" sz="3600" dirty="0" smtClean="0"/>
              <a:t>. de PA le 21 janvier 2016 </a:t>
            </a:r>
            <a:br>
              <a:rPr lang="fr-FR" sz="3600" dirty="0" smtClean="0"/>
            </a:br>
            <a:r>
              <a:rPr lang="fr-FR" dirty="0" smtClean="0"/>
              <a:t/>
            </a:r>
            <a:br>
              <a:rPr lang="fr-FR" dirty="0" smtClean="0"/>
            </a:br>
            <a:r>
              <a:rPr lang="fr-FR" dirty="0" smtClean="0"/>
              <a:t>« Comment améliorer la dynamique de nos groupes régionaux ? »</a:t>
            </a:r>
            <a:endParaRPr lang="fr-FR" dirty="0"/>
          </a:p>
        </p:txBody>
      </p:sp>
      <p:sp>
        <p:nvSpPr>
          <p:cNvPr id="3" name="Sous-titre 2"/>
          <p:cNvSpPr>
            <a:spLocks noGrp="1"/>
          </p:cNvSpPr>
          <p:nvPr>
            <p:ph type="subTitle" idx="1"/>
          </p:nvPr>
        </p:nvSpPr>
        <p:spPr/>
        <p:txBody>
          <a:bodyPr>
            <a:normAutofit fontScale="70000" lnSpcReduction="20000"/>
          </a:bodyPr>
          <a:lstStyle/>
          <a:p>
            <a:r>
              <a:rPr lang="fr-FR" dirty="0"/>
              <a:t>Synthèse et résultats généraux</a:t>
            </a:r>
          </a:p>
          <a:p>
            <a:r>
              <a:rPr lang="fr-FR" dirty="0" smtClean="0"/>
              <a:t>Personnes présentes</a:t>
            </a:r>
          </a:p>
          <a:p>
            <a:r>
              <a:rPr lang="fr-FR" dirty="0" smtClean="0"/>
              <a:t>Agenda</a:t>
            </a:r>
          </a:p>
          <a:p>
            <a:r>
              <a:rPr lang="fr-FR" dirty="0" smtClean="0"/>
              <a:t>Liste des documents montrés en réunion</a:t>
            </a:r>
          </a:p>
          <a:p>
            <a:r>
              <a:rPr lang="fr-FR" dirty="0" smtClean="0"/>
              <a:t>Résultats enquête Hauts de France et Aquitaine</a:t>
            </a:r>
            <a:endParaRPr lang="fr-FR" dirty="0"/>
          </a:p>
        </p:txBody>
      </p:sp>
      <p:sp>
        <p:nvSpPr>
          <p:cNvPr id="4" name="Espace réservé du pied de page 3"/>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47418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Personnes intéressées au lancement d’un bureau régional d’</a:t>
            </a:r>
            <a:r>
              <a:rPr lang="fr-FR" dirty="0"/>
              <a:t>a</a:t>
            </a:r>
            <a:r>
              <a:rPr lang="fr-FR" dirty="0" smtClean="0"/>
              <a:t>nimateurs</a:t>
            </a:r>
            <a:endParaRPr lang="fr-FR" dirty="0"/>
          </a:p>
        </p:txBody>
      </p:sp>
      <p:sp>
        <p:nvSpPr>
          <p:cNvPr id="3" name="Espace réservé du contenu 2"/>
          <p:cNvSpPr>
            <a:spLocks noGrp="1"/>
          </p:cNvSpPr>
          <p:nvPr>
            <p:ph idx="1"/>
          </p:nvPr>
        </p:nvSpPr>
        <p:spPr>
          <a:xfrm>
            <a:off x="457200" y="1681445"/>
            <a:ext cx="8229600" cy="4354475"/>
          </a:xfrm>
        </p:spPr>
        <p:txBody>
          <a:bodyPr>
            <a:normAutofit lnSpcReduction="10000"/>
          </a:bodyPr>
          <a:lstStyle/>
          <a:p>
            <a:r>
              <a:rPr lang="fr-FR" sz="2800" dirty="0"/>
              <a:t>Robert Blanckaert</a:t>
            </a:r>
          </a:p>
          <a:p>
            <a:r>
              <a:rPr lang="fr-FR" sz="2800" dirty="0" smtClean="0"/>
              <a:t>Simon </a:t>
            </a:r>
            <a:r>
              <a:rPr lang="fr-FR" sz="2800" dirty="0"/>
              <a:t>Bouvier</a:t>
            </a:r>
          </a:p>
          <a:p>
            <a:r>
              <a:rPr lang="fr-FR" sz="2800" dirty="0" smtClean="0"/>
              <a:t>Nicolas </a:t>
            </a:r>
            <a:r>
              <a:rPr lang="fr-FR" sz="2800" dirty="0" err="1" smtClean="0"/>
              <a:t>Dinter</a:t>
            </a:r>
            <a:endParaRPr lang="fr-FR" sz="2800" dirty="0" smtClean="0"/>
          </a:p>
          <a:p>
            <a:r>
              <a:rPr lang="fr-FR" sz="2800" dirty="0"/>
              <a:t>Jean </a:t>
            </a:r>
            <a:r>
              <a:rPr lang="fr-FR" sz="2800" dirty="0" err="1"/>
              <a:t>Gadenne</a:t>
            </a:r>
            <a:endParaRPr lang="fr-FR" sz="2800" dirty="0"/>
          </a:p>
          <a:p>
            <a:r>
              <a:rPr lang="fr-FR" sz="2800" dirty="0"/>
              <a:t>Côme </a:t>
            </a:r>
            <a:r>
              <a:rPr lang="fr-FR" sz="2800" dirty="0" err="1"/>
              <a:t>Girschig</a:t>
            </a:r>
            <a:endParaRPr lang="fr-FR" sz="2800" dirty="0"/>
          </a:p>
          <a:p>
            <a:r>
              <a:rPr lang="fr-FR" sz="2800" dirty="0" smtClean="0"/>
              <a:t>Michel </a:t>
            </a:r>
            <a:r>
              <a:rPr lang="fr-FR" sz="2800" dirty="0" err="1" smtClean="0"/>
              <a:t>Lamon</a:t>
            </a:r>
            <a:endParaRPr lang="fr-FR" sz="2800" dirty="0" smtClean="0"/>
          </a:p>
          <a:p>
            <a:r>
              <a:rPr lang="fr-FR" sz="2800" dirty="0" err="1" smtClean="0"/>
              <a:t>Jean-Maurice</a:t>
            </a:r>
            <a:r>
              <a:rPr lang="fr-FR" sz="2800" dirty="0" smtClean="0"/>
              <a:t> </a:t>
            </a:r>
            <a:r>
              <a:rPr lang="fr-FR" sz="2800" dirty="0" err="1" smtClean="0"/>
              <a:t>Moulène</a:t>
            </a:r>
            <a:endParaRPr lang="fr-FR" sz="2800" dirty="0" smtClean="0"/>
          </a:p>
          <a:p>
            <a:r>
              <a:rPr lang="fr-FR" sz="2800" dirty="0" smtClean="0"/>
              <a:t>Gérard Rabier</a:t>
            </a:r>
          </a:p>
          <a:p>
            <a:r>
              <a:rPr lang="fr-FR" sz="2800" dirty="0" smtClean="0"/>
              <a:t>….</a:t>
            </a:r>
          </a:p>
        </p:txBody>
      </p:sp>
      <p:sp>
        <p:nvSpPr>
          <p:cNvPr id="4" name="ZoneTexte 3"/>
          <p:cNvSpPr txBox="1"/>
          <p:nvPr/>
        </p:nvSpPr>
        <p:spPr>
          <a:xfrm>
            <a:off x="590960" y="5801648"/>
            <a:ext cx="3092501" cy="369332"/>
          </a:xfrm>
          <a:prstGeom prst="rect">
            <a:avLst/>
          </a:prstGeom>
          <a:noFill/>
        </p:spPr>
        <p:txBody>
          <a:bodyPr wrap="none" rtlCol="0">
            <a:spAutoFit/>
          </a:bodyPr>
          <a:lstStyle/>
          <a:p>
            <a:r>
              <a:rPr lang="fr-FR" dirty="0" smtClean="0"/>
              <a:t>NB : La liste n’est pas limitative</a:t>
            </a:r>
            <a:endParaRPr lang="fr-FR" dirty="0"/>
          </a:p>
        </p:txBody>
      </p:sp>
      <p:sp>
        <p:nvSpPr>
          <p:cNvPr id="5" name="Espace réservé du pied de page 4"/>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122100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Résultats des échanges du 21 janvier</a:t>
            </a:r>
            <a:endParaRPr lang="fr-FR" dirty="0"/>
          </a:p>
        </p:txBody>
      </p:sp>
      <p:sp>
        <p:nvSpPr>
          <p:cNvPr id="3" name="Espace réservé du contenu 2"/>
          <p:cNvSpPr>
            <a:spLocks noGrp="1"/>
          </p:cNvSpPr>
          <p:nvPr>
            <p:ph idx="1"/>
          </p:nvPr>
        </p:nvSpPr>
        <p:spPr>
          <a:xfrm>
            <a:off x="457199" y="1417638"/>
            <a:ext cx="8595643" cy="4938712"/>
          </a:xfrm>
        </p:spPr>
        <p:txBody>
          <a:bodyPr>
            <a:normAutofit fontScale="77500" lnSpcReduction="20000"/>
          </a:bodyPr>
          <a:lstStyle/>
          <a:p>
            <a:r>
              <a:rPr lang="fr-FR" dirty="0" smtClean="0"/>
              <a:t>Monter une réunion de mise en route d’un groupe géographique, pour mise en place d’une équipe d’animation</a:t>
            </a:r>
          </a:p>
          <a:p>
            <a:r>
              <a:rPr lang="fr-FR" dirty="0" smtClean="0"/>
              <a:t>Réunion à lancer via </a:t>
            </a:r>
            <a:r>
              <a:rPr lang="fr-FR" dirty="0" err="1" smtClean="0"/>
              <a:t>doodle</a:t>
            </a:r>
            <a:r>
              <a:rPr lang="fr-FR" dirty="0" smtClean="0"/>
              <a:t>, les 23 février, ou les 2 ou 3 mars auprès des personnes qui se sont déclarée intéressées par l’animation</a:t>
            </a:r>
          </a:p>
          <a:p>
            <a:r>
              <a:rPr lang="fr-FR" dirty="0" smtClean="0"/>
              <a:t>Premières pistes d’événement identifiées pour le printemps</a:t>
            </a:r>
          </a:p>
          <a:p>
            <a:pPr lvl="1"/>
            <a:r>
              <a:rPr lang="fr-FR" dirty="0" smtClean="0"/>
              <a:t>Visite d’un projet d’aménagement avec Jean </a:t>
            </a:r>
            <a:r>
              <a:rPr lang="fr-FR" dirty="0" err="1" smtClean="0"/>
              <a:t>Gadenne</a:t>
            </a:r>
            <a:r>
              <a:rPr lang="fr-FR" dirty="0" smtClean="0"/>
              <a:t>, avec l’aide de Pierre </a:t>
            </a:r>
            <a:r>
              <a:rPr lang="fr-FR" dirty="0" err="1" smtClean="0"/>
              <a:t>Vidailhet</a:t>
            </a:r>
            <a:r>
              <a:rPr lang="fr-FR" dirty="0" smtClean="0"/>
              <a:t> (X Ponts Pierre)</a:t>
            </a:r>
          </a:p>
          <a:p>
            <a:pPr lvl="1"/>
            <a:r>
              <a:rPr lang="fr-FR" dirty="0" smtClean="0"/>
              <a:t>Visite de la Citadelle</a:t>
            </a:r>
          </a:p>
          <a:p>
            <a:pPr lvl="1"/>
            <a:r>
              <a:rPr lang="fr-FR" dirty="0" smtClean="0"/>
              <a:t>Réunion sur la mobilité avec le pôle d’excellence de Valenciennes</a:t>
            </a:r>
          </a:p>
          <a:p>
            <a:pPr lvl="1"/>
            <a:r>
              <a:rPr lang="fr-FR" dirty="0" smtClean="0"/>
              <a:t>Point sur VNF et ses projets</a:t>
            </a:r>
          </a:p>
          <a:p>
            <a:pPr lvl="1"/>
            <a:r>
              <a:rPr lang="fr-FR" dirty="0" smtClean="0"/>
              <a:t>Visite du Port de Rotterdam</a:t>
            </a:r>
          </a:p>
          <a:p>
            <a:pPr lvl="1"/>
            <a:r>
              <a:rPr lang="fr-FR" dirty="0" smtClean="0"/>
              <a:t>…</a:t>
            </a:r>
          </a:p>
        </p:txBody>
      </p:sp>
      <p:sp>
        <p:nvSpPr>
          <p:cNvPr id="4" name="Espace réservé du pied de page 3"/>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321621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48972" y="412960"/>
            <a:ext cx="3570844" cy="4644629"/>
          </a:xfrm>
        </p:spPr>
        <p:txBody>
          <a:bodyPr>
            <a:normAutofit/>
          </a:bodyPr>
          <a:lstStyle/>
          <a:p>
            <a:r>
              <a:rPr lang="fr-FR" sz="4000" dirty="0" smtClean="0"/>
              <a:t>Région</a:t>
            </a:r>
            <a:br>
              <a:rPr lang="fr-FR" sz="4000" dirty="0" smtClean="0"/>
            </a:br>
            <a:r>
              <a:rPr lang="fr-FR" sz="4000" dirty="0" smtClean="0"/>
              <a:t>Aquitaine</a:t>
            </a:r>
            <a:endParaRPr lang="fr-FR" sz="4000" dirty="0"/>
          </a:p>
        </p:txBody>
      </p:sp>
      <p:pic>
        <p:nvPicPr>
          <p:cNvPr id="4" name="Image 3"/>
          <p:cNvPicPr>
            <a:picLocks noChangeAspect="1"/>
          </p:cNvPicPr>
          <p:nvPr/>
        </p:nvPicPr>
        <p:blipFill>
          <a:blip r:embed="rId2"/>
          <a:stretch>
            <a:fillRect/>
          </a:stretch>
        </p:blipFill>
        <p:spPr>
          <a:xfrm>
            <a:off x="20970" y="0"/>
            <a:ext cx="6858000" cy="6858000"/>
          </a:xfrm>
          <a:prstGeom prst="rect">
            <a:avLst/>
          </a:prstGeom>
        </p:spPr>
      </p:pic>
      <p:sp>
        <p:nvSpPr>
          <p:cNvPr id="3" name="Espace réservé du pied de page 2"/>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139823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0449" y="-7426"/>
            <a:ext cx="8180917" cy="6858000"/>
          </a:xfrm>
          <a:prstGeom prst="rect">
            <a:avLst/>
          </a:prstGeom>
        </p:spPr>
      </p:pic>
      <p:sp>
        <p:nvSpPr>
          <p:cNvPr id="6" name="ZoneTexte 5"/>
          <p:cNvSpPr txBox="1"/>
          <p:nvPr/>
        </p:nvSpPr>
        <p:spPr>
          <a:xfrm>
            <a:off x="6722492" y="-38489"/>
            <a:ext cx="2421508" cy="707886"/>
          </a:xfrm>
          <a:prstGeom prst="rect">
            <a:avLst/>
          </a:prstGeom>
          <a:noFill/>
        </p:spPr>
        <p:txBody>
          <a:bodyPr wrap="square" rtlCol="0">
            <a:spAutoFit/>
          </a:bodyPr>
          <a:lstStyle/>
          <a:p>
            <a:r>
              <a:rPr lang="fr-FR" sz="4000" dirty="0" smtClean="0"/>
              <a:t>Aquitaine</a:t>
            </a:r>
            <a:endParaRPr lang="fr-FR" sz="4000" dirty="0"/>
          </a:p>
        </p:txBody>
      </p:sp>
      <p:sp>
        <p:nvSpPr>
          <p:cNvPr id="2" name="Espace réservé du pied de page 1"/>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251129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153" y="65045"/>
            <a:ext cx="9342031" cy="933603"/>
          </a:xfrm>
        </p:spPr>
        <p:txBody>
          <a:bodyPr>
            <a:normAutofit fontScale="90000"/>
          </a:bodyPr>
          <a:lstStyle/>
          <a:p>
            <a:r>
              <a:rPr lang="fr-FR" dirty="0" smtClean="0"/>
              <a:t>Aquitaine :</a:t>
            </a:r>
            <a:br>
              <a:rPr lang="fr-FR" dirty="0" smtClean="0"/>
            </a:br>
            <a:r>
              <a:rPr lang="fr-FR" dirty="0" smtClean="0"/>
              <a:t>choix d’idées et motivations après échanges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69792113"/>
              </p:ext>
            </p:extLst>
          </p:nvPr>
        </p:nvGraphicFramePr>
        <p:xfrm>
          <a:off x="101561" y="1276419"/>
          <a:ext cx="8993119" cy="5466508"/>
        </p:xfrm>
        <a:graphic>
          <a:graphicData uri="http://schemas.openxmlformats.org/drawingml/2006/table">
            <a:tbl>
              <a:tblPr firstRow="1" bandRow="1">
                <a:tableStyleId>{5C22544A-7EE6-4342-B048-85BDC9FD1C3A}</a:tableStyleId>
              </a:tblPr>
              <a:tblGrid>
                <a:gridCol w="736974"/>
                <a:gridCol w="3860918"/>
                <a:gridCol w="4395227"/>
              </a:tblGrid>
              <a:tr h="385728">
                <a:tc>
                  <a:txBody>
                    <a:bodyPr/>
                    <a:lstStyle/>
                    <a:p>
                      <a:pPr algn="ctr"/>
                      <a:endParaRPr lang="fr-FR" sz="1800" dirty="0"/>
                    </a:p>
                  </a:txBody>
                  <a:tcPr/>
                </a:tc>
                <a:tc>
                  <a:txBody>
                    <a:bodyPr/>
                    <a:lstStyle/>
                    <a:p>
                      <a:pPr algn="ctr"/>
                      <a:r>
                        <a:rPr lang="fr-FR" sz="1800" dirty="0" smtClean="0"/>
                        <a:t>Idées/suggestions</a:t>
                      </a:r>
                      <a:endParaRPr lang="fr-FR" sz="1800" dirty="0"/>
                    </a:p>
                  </a:txBody>
                  <a:tcPr/>
                </a:tc>
                <a:tc>
                  <a:txBody>
                    <a:bodyPr/>
                    <a:lstStyle/>
                    <a:p>
                      <a:pPr algn="ctr"/>
                      <a:r>
                        <a:rPr lang="fr-FR" sz="1800" dirty="0" smtClean="0"/>
                        <a:t>Motivations</a:t>
                      </a:r>
                      <a:endParaRPr lang="fr-FR" sz="1800" dirty="0"/>
                    </a:p>
                  </a:txBody>
                  <a:tcPr/>
                </a:tc>
              </a:tr>
              <a:tr h="385728">
                <a:tc>
                  <a:txBody>
                    <a:bodyPr/>
                    <a:lstStyle/>
                    <a:p>
                      <a:endParaRPr lang="fr-FR" sz="1100" dirty="0"/>
                    </a:p>
                  </a:txBody>
                  <a:tcPr/>
                </a:tc>
                <a:tc>
                  <a:txBody>
                    <a:bodyPr/>
                    <a:lstStyle/>
                    <a:p>
                      <a:r>
                        <a:rPr lang="fr-FR" sz="1100" dirty="0" smtClean="0"/>
                        <a:t>Je viens d’arriver, pourquoi pas un </a:t>
                      </a:r>
                      <a:r>
                        <a:rPr lang="fr-FR" sz="1100" dirty="0" err="1" smtClean="0"/>
                        <a:t>afterwork</a:t>
                      </a:r>
                      <a:r>
                        <a:rPr lang="fr-FR" sz="1100" dirty="0" smtClean="0"/>
                        <a:t> régulier</a:t>
                      </a:r>
                      <a:endParaRPr lang="fr-FR" sz="1100" dirty="0"/>
                    </a:p>
                  </a:txBody>
                  <a:tcPr/>
                </a:tc>
                <a:tc>
                  <a:txBody>
                    <a:bodyPr/>
                    <a:lstStyle/>
                    <a:p>
                      <a:r>
                        <a:rPr lang="fr-FR" sz="1100" dirty="0" smtClean="0"/>
                        <a:t>Je suis prêt à aider</a:t>
                      </a:r>
                      <a:endParaRPr lang="fr-FR" sz="1100" dirty="0"/>
                    </a:p>
                  </a:txBody>
                  <a:tcPr/>
                </a:tc>
              </a:tr>
              <a:tr h="385728">
                <a:tc>
                  <a:txBody>
                    <a:bodyPr/>
                    <a:lstStyle/>
                    <a:p>
                      <a:endParaRPr lang="fr-FR" sz="1100" dirty="0"/>
                    </a:p>
                  </a:txBody>
                  <a:tcPr/>
                </a:tc>
                <a:tc>
                  <a:txBody>
                    <a:bodyPr/>
                    <a:lstStyle/>
                    <a:p>
                      <a:r>
                        <a:rPr lang="fr-FR" sz="1100" dirty="0" smtClean="0"/>
                        <a:t>Je ne peux hélas pas venir le 21 janvier</a:t>
                      </a:r>
                      <a:endParaRPr lang="fr-FR" sz="1100" dirty="0"/>
                    </a:p>
                  </a:txBody>
                  <a:tcPr/>
                </a:tc>
                <a:tc>
                  <a:txBody>
                    <a:bodyPr/>
                    <a:lstStyle/>
                    <a:p>
                      <a:r>
                        <a:rPr lang="fr-FR" sz="1100" kern="1200" dirty="0" smtClean="0">
                          <a:solidFill>
                            <a:schemeClr val="dk1"/>
                          </a:solidFill>
                          <a:latin typeface="+mn-lt"/>
                          <a:ea typeface="+mn-ea"/>
                          <a:cs typeface="+mn-cs"/>
                        </a:rPr>
                        <a:t>En revanche prêt à participer à l'aventure d'un groupe local au besoin, </a:t>
                      </a:r>
                      <a:r>
                        <a:rPr lang="fr-FR" sz="1100" kern="1200" dirty="0" err="1" smtClean="0">
                          <a:solidFill>
                            <a:schemeClr val="dk1"/>
                          </a:solidFill>
                          <a:latin typeface="+mn-lt"/>
                          <a:ea typeface="+mn-ea"/>
                          <a:cs typeface="+mn-cs"/>
                        </a:rPr>
                        <a:t>yc</a:t>
                      </a:r>
                      <a:r>
                        <a:rPr lang="fr-FR" sz="1100" kern="1200" dirty="0" smtClean="0">
                          <a:solidFill>
                            <a:schemeClr val="dk1"/>
                          </a:solidFill>
                          <a:latin typeface="+mn-lt"/>
                          <a:ea typeface="+mn-ea"/>
                          <a:cs typeface="+mn-cs"/>
                        </a:rPr>
                        <a:t> compris en logistique s'il le faut.</a:t>
                      </a:r>
                      <a:endParaRPr lang="fr-FR" sz="1100" dirty="0"/>
                    </a:p>
                  </a:txBody>
                  <a:tcPr/>
                </a:tc>
              </a:tr>
              <a:tr h="385728">
                <a:tc>
                  <a:txBody>
                    <a:bodyPr/>
                    <a:lstStyle/>
                    <a:p>
                      <a:endParaRPr lang="fr-FR" sz="1100" dirty="0"/>
                    </a:p>
                  </a:txBody>
                  <a:tcPr/>
                </a:tc>
                <a:tc>
                  <a:txBody>
                    <a:bodyPr/>
                    <a:lstStyle/>
                    <a:p>
                      <a:pPr algn="l" fontAlgn="b"/>
                      <a:r>
                        <a:rPr lang="fr-FR" sz="1100" b="0" i="0" u="none" strike="noStrike" dirty="0">
                          <a:solidFill>
                            <a:srgbClr val="000000"/>
                          </a:solidFill>
                          <a:effectLst/>
                          <a:latin typeface="Calibri"/>
                        </a:rPr>
                        <a:t>L'aménagement urbain  - quartiers neufs  - transports urbains  car Bordeaux est en pleine mutation</a:t>
                      </a:r>
                    </a:p>
                  </a:txBody>
                  <a:tcPr marL="12700" marR="12700" marT="12700" marB="0" anchor="b"/>
                </a:tc>
                <a:tc>
                  <a:txBody>
                    <a:bodyPr/>
                    <a:lstStyle/>
                    <a:p>
                      <a:pPr algn="l" fontAlgn="b"/>
                      <a:r>
                        <a:rPr lang="fr-FR" sz="1100" b="0" i="0" u="none" strike="noStrike" dirty="0">
                          <a:solidFill>
                            <a:srgbClr val="000000"/>
                          </a:solidFill>
                          <a:effectLst/>
                          <a:latin typeface="Calibri"/>
                        </a:rPr>
                        <a:t>Je suis trop âgé pour être en première ligne mais je peux aider si nécessaire</a:t>
                      </a:r>
                    </a:p>
                  </a:txBody>
                  <a:tcPr marL="12700" marR="12700" marT="12700" marB="0" anchor="b"/>
                </a:tc>
              </a:tr>
              <a:tr h="385728">
                <a:tc>
                  <a:txBody>
                    <a:bodyPr/>
                    <a:lstStyle/>
                    <a:p>
                      <a:endParaRPr lang="fr-FR" sz="1100" dirty="0"/>
                    </a:p>
                  </a:txBody>
                  <a:tcPr/>
                </a:tc>
                <a:tc>
                  <a:txBody>
                    <a:bodyPr/>
                    <a:lstStyle/>
                    <a:p>
                      <a:r>
                        <a:rPr lang="fr-FR" sz="1100" dirty="0" smtClean="0"/>
                        <a:t>Visite des entreprises travaillant dans l'aéronautique, visite du site de Total (j’habite Pau)</a:t>
                      </a:r>
                      <a:endParaRPr lang="fr-FR" sz="1100" dirty="0"/>
                    </a:p>
                  </a:txBody>
                  <a:tcPr/>
                </a:tc>
                <a:tc>
                  <a:txBody>
                    <a:bodyPr/>
                    <a:lstStyle/>
                    <a:p>
                      <a:r>
                        <a:rPr lang="fr-FR" sz="1100" dirty="0" smtClean="0"/>
                        <a:t>Promouvoir l'Ecole dans les entreprises de la région  Partager mon expérience des Ponts, et du monde du travail  Aider les jeunes diplômés arrivant dans la région  Rencontrer les autres anciens et partager leur expérience, recevoir leur conseil en matière de gestion de carrière</a:t>
                      </a:r>
                      <a:endParaRPr lang="fr-FR" sz="1100" dirty="0"/>
                    </a:p>
                  </a:txBody>
                  <a:tcPr/>
                </a:tc>
              </a:tr>
              <a:tr h="385728">
                <a:tc>
                  <a:txBody>
                    <a:bodyPr/>
                    <a:lstStyle/>
                    <a:p>
                      <a:endParaRPr lang="fr-FR" sz="1100" dirty="0">
                        <a:solidFill>
                          <a:schemeClr val="tx1"/>
                        </a:solidFill>
                      </a:endParaRPr>
                    </a:p>
                  </a:txBody>
                  <a:tcPr/>
                </a:tc>
                <a:tc>
                  <a:txBody>
                    <a:bodyPr/>
                    <a:lstStyle/>
                    <a:p>
                      <a:pPr algn="l" fontAlgn="b"/>
                      <a:r>
                        <a:rPr lang="fr-FR" sz="1100" b="0" i="0" u="none" strike="noStrike" dirty="0">
                          <a:solidFill>
                            <a:schemeClr val="tx1"/>
                          </a:solidFill>
                          <a:effectLst/>
                          <a:latin typeface="Calibri"/>
                        </a:rPr>
                        <a:t>présentation cluster Aerospace </a:t>
                      </a:r>
                      <a:r>
                        <a:rPr lang="fr-FR" sz="1100" b="0" i="0" u="none" strike="noStrike" dirty="0" err="1">
                          <a:solidFill>
                            <a:schemeClr val="tx1"/>
                          </a:solidFill>
                          <a:effectLst/>
                          <a:latin typeface="Calibri"/>
                        </a:rPr>
                        <a:t>valley</a:t>
                      </a:r>
                      <a:r>
                        <a:rPr lang="fr-FR" sz="1100" b="0" i="0" u="none" strike="noStrike" dirty="0">
                          <a:solidFill>
                            <a:schemeClr val="tx1"/>
                          </a:solidFill>
                          <a:effectLst/>
                          <a:latin typeface="Calibri"/>
                        </a:rPr>
                        <a:t> à Bordeaux  L'implantation de Thales à Bordeaux  Cité du vin et des civilisations  Le leasing avion en France</a:t>
                      </a:r>
                    </a:p>
                  </a:txBody>
                  <a:tcPr marL="12700" marR="12700" marT="12700" marB="0" anchor="b"/>
                </a:tc>
                <a:tc>
                  <a:txBody>
                    <a:bodyPr/>
                    <a:lstStyle/>
                    <a:p>
                      <a:pPr algn="l" fontAlgn="b"/>
                      <a:r>
                        <a:rPr lang="fr-FR" sz="1100" b="0" i="0" u="none" strike="noStrike" dirty="0">
                          <a:solidFill>
                            <a:schemeClr val="tx1"/>
                          </a:solidFill>
                          <a:effectLst/>
                          <a:latin typeface="Calibri"/>
                        </a:rPr>
                        <a:t>Porter les valeurs de l'Ecole et du MBA  Gagner en visibilité  </a:t>
                      </a:r>
                      <a:r>
                        <a:rPr lang="fr-FR" sz="1100" b="0" i="0" u="none" strike="noStrike" dirty="0" err="1">
                          <a:solidFill>
                            <a:schemeClr val="tx1"/>
                          </a:solidFill>
                          <a:effectLst/>
                          <a:latin typeface="Calibri"/>
                        </a:rPr>
                        <a:t>networker</a:t>
                      </a:r>
                      <a:endParaRPr lang="fr-FR" sz="1100" b="0" i="0" u="none" strike="noStrike" dirty="0">
                        <a:solidFill>
                          <a:schemeClr val="tx1"/>
                        </a:solidFill>
                        <a:effectLst/>
                        <a:latin typeface="Calibri"/>
                      </a:endParaRPr>
                    </a:p>
                  </a:txBody>
                  <a:tcPr marL="12700" marR="12700" marT="12700" marB="0" anchor="b"/>
                </a:tc>
              </a:tr>
              <a:tr h="385728">
                <a:tc>
                  <a:txBody>
                    <a:bodyPr/>
                    <a:lstStyle/>
                    <a:p>
                      <a:endParaRPr lang="fr-FR" sz="1100" dirty="0"/>
                    </a:p>
                  </a:txBody>
                  <a:tcPr/>
                </a:tc>
                <a:tc>
                  <a:txBody>
                    <a:bodyPr/>
                    <a:lstStyle/>
                    <a:p>
                      <a:r>
                        <a:rPr lang="fr-FR" sz="1100" dirty="0" smtClean="0"/>
                        <a:t>Je viens samedi 21. On peut envisager de</a:t>
                      </a:r>
                      <a:r>
                        <a:rPr lang="fr-FR" sz="1100" baseline="0" dirty="0" smtClean="0"/>
                        <a:t> visiter </a:t>
                      </a:r>
                      <a:r>
                        <a:rPr lang="fr-FR" sz="1100" dirty="0" smtClean="0"/>
                        <a:t>le chantier de la gare </a:t>
                      </a:r>
                      <a:r>
                        <a:rPr lang="fr-FR" sz="1100" dirty="0" err="1" smtClean="0"/>
                        <a:t>Saint-jean</a:t>
                      </a:r>
                      <a:endParaRPr lang="fr-FR"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dirty="0" smtClean="0"/>
                        <a:t>(vient</a:t>
                      </a:r>
                      <a:r>
                        <a:rPr lang="fr-FR" sz="1100" baseline="0" dirty="0" smtClean="0"/>
                        <a:t> le 21/01)</a:t>
                      </a:r>
                      <a:endParaRPr lang="fr-FR" sz="1100" dirty="0" smtClean="0"/>
                    </a:p>
                    <a:p>
                      <a:endParaRPr lang="fr-FR" sz="1100" dirty="0"/>
                    </a:p>
                  </a:txBody>
                  <a:tcPr/>
                </a:tc>
              </a:tr>
              <a:tr h="385728">
                <a:tc>
                  <a:txBody>
                    <a:bodyPr/>
                    <a:lstStyle/>
                    <a:p>
                      <a:endParaRPr lang="fr-FR" sz="1100" dirty="0"/>
                    </a:p>
                  </a:txBody>
                  <a:tcPr/>
                </a:tc>
                <a:tc>
                  <a:txBody>
                    <a:bodyPr/>
                    <a:lstStyle/>
                    <a:p>
                      <a:r>
                        <a:rPr lang="fr-FR" sz="1100" dirty="0" smtClean="0"/>
                        <a:t>Je viens d’arriver. Nous</a:t>
                      </a:r>
                      <a:r>
                        <a:rPr lang="fr-FR" sz="1100" baseline="0" dirty="0" smtClean="0"/>
                        <a:t> </a:t>
                      </a:r>
                      <a:r>
                        <a:rPr lang="fr-FR" sz="1100" kern="1200" dirty="0" smtClean="0">
                          <a:solidFill>
                            <a:schemeClr val="dk1"/>
                          </a:solidFill>
                          <a:latin typeface="+mn-lt"/>
                          <a:ea typeface="+mn-ea"/>
                          <a:cs typeface="+mn-cs"/>
                        </a:rPr>
                        <a:t>prévoyons avec NP d'organiser un premier </a:t>
                      </a:r>
                      <a:r>
                        <a:rPr lang="fr-FR" sz="1100" kern="1200" dirty="0" err="1" smtClean="0">
                          <a:solidFill>
                            <a:schemeClr val="dk1"/>
                          </a:solidFill>
                          <a:latin typeface="+mn-lt"/>
                          <a:ea typeface="+mn-ea"/>
                          <a:cs typeface="+mn-cs"/>
                        </a:rPr>
                        <a:t>afterwork</a:t>
                      </a:r>
                      <a:r>
                        <a:rPr lang="fr-FR" sz="1100" kern="1200" dirty="0" smtClean="0">
                          <a:solidFill>
                            <a:schemeClr val="dk1"/>
                          </a:solidFill>
                          <a:latin typeface="+mn-lt"/>
                          <a:ea typeface="+mn-ea"/>
                          <a:cs typeface="+mn-cs"/>
                        </a:rPr>
                        <a:t> courant février pour "tâter le terrain" comme on dit !</a:t>
                      </a:r>
                      <a:endParaRPr lang="fr-FR"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dirty="0" smtClean="0"/>
                        <a:t>Je suis prête à aider et entretenir</a:t>
                      </a:r>
                      <a:r>
                        <a:rPr lang="fr-FR" sz="1100" baseline="0" dirty="0" smtClean="0"/>
                        <a:t> notre connaissance du</a:t>
                      </a:r>
                      <a:r>
                        <a:rPr lang="fr-FR" sz="1100" dirty="0" smtClean="0"/>
                        <a:t> réseau. </a:t>
                      </a:r>
                      <a:r>
                        <a:rPr lang="fr-FR" sz="1100" kern="1200" dirty="0" smtClean="0">
                          <a:solidFill>
                            <a:schemeClr val="dk1"/>
                          </a:solidFill>
                          <a:latin typeface="+mn-lt"/>
                          <a:ea typeface="+mn-ea"/>
                          <a:cs typeface="+mn-cs"/>
                        </a:rPr>
                        <a:t>Cela pourra servir de base pour l'animation et création d'un groupe Ponts Alliance en Aquitaine, avec un noyau dur à constitue</a:t>
                      </a:r>
                      <a:r>
                        <a:rPr lang="fr-FR" sz="1100" kern="1200" dirty="0">
                          <a:solidFill>
                            <a:schemeClr val="dk1"/>
                          </a:solidFill>
                          <a:latin typeface="+mn-lt"/>
                          <a:ea typeface="+mn-ea"/>
                          <a:cs typeface="+mn-cs"/>
                        </a:rPr>
                        <a:t>r</a:t>
                      </a:r>
                      <a:endParaRPr lang="fr-FR" sz="1100" dirty="0" smtClean="0"/>
                    </a:p>
                  </a:txBody>
                  <a:tcPr/>
                </a:tc>
              </a:tr>
              <a:tr h="385728">
                <a:tc>
                  <a:txBody>
                    <a:bodyPr/>
                    <a:lstStyle/>
                    <a:p>
                      <a:endParaRPr lang="fr-FR" sz="1100" dirty="0"/>
                    </a:p>
                  </a:txBody>
                  <a:tcPr/>
                </a:tc>
                <a:tc>
                  <a:txBody>
                    <a:bodyPr/>
                    <a:lstStyle/>
                    <a:p>
                      <a:r>
                        <a:rPr lang="fr-FR" sz="1100" dirty="0" smtClean="0"/>
                        <a:t>Suivre les travaux hors du commun dans la région</a:t>
                      </a:r>
                      <a:endParaRPr lang="fr-FR" sz="1100" dirty="0"/>
                    </a:p>
                  </a:txBody>
                  <a:tcPr/>
                </a:tc>
                <a:tc>
                  <a:txBody>
                    <a:bodyPr/>
                    <a:lstStyle/>
                    <a:p>
                      <a:r>
                        <a:rPr lang="fr-FR" sz="1100" dirty="0" smtClean="0"/>
                        <a:t>(vient</a:t>
                      </a:r>
                      <a:r>
                        <a:rPr lang="fr-FR" sz="1100" baseline="0" dirty="0" smtClean="0"/>
                        <a:t> le 21/01)</a:t>
                      </a:r>
                      <a:endParaRPr lang="fr-FR" sz="1100" dirty="0"/>
                    </a:p>
                  </a:txBody>
                  <a:tcPr/>
                </a:tc>
              </a:tr>
              <a:tr h="385728">
                <a:tc>
                  <a:txBody>
                    <a:bodyPr/>
                    <a:lstStyle/>
                    <a:p>
                      <a:endParaRPr lang="fr-FR" sz="1100" dirty="0"/>
                    </a:p>
                  </a:txBody>
                  <a:tcPr/>
                </a:tc>
                <a:tc>
                  <a:txBody>
                    <a:bodyPr/>
                    <a:lstStyle/>
                    <a:p>
                      <a:r>
                        <a:rPr lang="fr-FR" sz="1100" dirty="0" smtClean="0"/>
                        <a:t>Je peux faire visiter mon vignoble dans</a:t>
                      </a:r>
                      <a:r>
                        <a:rPr lang="fr-FR" sz="1100" baseline="0" dirty="0" smtClean="0"/>
                        <a:t> les Graves</a:t>
                      </a:r>
                      <a:endParaRPr lang="fr-FR" sz="1100" dirty="0"/>
                    </a:p>
                  </a:txBody>
                  <a:tcPr/>
                </a:tc>
                <a:tc>
                  <a:txBody>
                    <a:bodyPr/>
                    <a:lstStyle/>
                    <a:p>
                      <a:r>
                        <a:rPr lang="fr-FR" sz="1100" dirty="0" smtClean="0"/>
                        <a:t>Peut organiser un événement, l’a déjà</a:t>
                      </a:r>
                      <a:r>
                        <a:rPr lang="fr-FR" sz="1100" baseline="0" dirty="0" smtClean="0"/>
                        <a:t> fait pour un last </a:t>
                      </a:r>
                      <a:r>
                        <a:rPr lang="fr-FR" sz="1100" baseline="0" dirty="0" err="1" smtClean="0"/>
                        <a:t>tuesday</a:t>
                      </a:r>
                      <a:endParaRPr lang="fr-FR" sz="1100" dirty="0"/>
                    </a:p>
                  </a:txBody>
                  <a:tcPr/>
                </a:tc>
              </a:tr>
              <a:tr h="385728">
                <a:tc>
                  <a:txBody>
                    <a:bodyPr/>
                    <a:lstStyle/>
                    <a:p>
                      <a:endParaRPr lang="fr-FR" sz="1100" dirty="0"/>
                    </a:p>
                  </a:txBody>
                  <a:tcPr/>
                </a:tc>
                <a:tc>
                  <a:txBody>
                    <a:bodyPr/>
                    <a:lstStyle/>
                    <a:p>
                      <a:r>
                        <a:rPr lang="fr-FR" sz="1100" kern="1200" dirty="0" smtClean="0">
                          <a:solidFill>
                            <a:schemeClr val="dk1"/>
                          </a:solidFill>
                          <a:latin typeface="+mn-lt"/>
                          <a:ea typeface="+mn-ea"/>
                          <a:cs typeface="+mn-cs"/>
                        </a:rPr>
                        <a:t>je salue l'initiative et saurai me rendre disponible pour des événements sur Bordeaux</a:t>
                      </a:r>
                      <a:endParaRPr lang="fr-FR" sz="1100" dirty="0"/>
                    </a:p>
                  </a:txBody>
                  <a:tcPr/>
                </a:tc>
                <a:tc>
                  <a:txBody>
                    <a:bodyPr/>
                    <a:lstStyle/>
                    <a:p>
                      <a:endParaRPr lang="fr-FR" sz="1100" dirty="0"/>
                    </a:p>
                  </a:txBody>
                  <a:tcPr/>
                </a:tc>
              </a:tr>
              <a:tr h="385728">
                <a:tc>
                  <a:txBody>
                    <a:bodyPr/>
                    <a:lstStyle/>
                    <a:p>
                      <a:endParaRPr lang="fr-FR" sz="1100" dirty="0"/>
                    </a:p>
                  </a:txBody>
                  <a:tcPr/>
                </a:tc>
                <a:tc>
                  <a:txBody>
                    <a:bodyPr/>
                    <a:lstStyle/>
                    <a:p>
                      <a:r>
                        <a:rPr lang="fr-FR" sz="1100" dirty="0" smtClean="0"/>
                        <a:t>Je propose de monter</a:t>
                      </a:r>
                      <a:r>
                        <a:rPr lang="fr-FR" sz="1100" baseline="0" dirty="0" smtClean="0"/>
                        <a:t> une visite dans le Périgord</a:t>
                      </a:r>
                      <a:endParaRPr lang="fr-FR" sz="1100" dirty="0"/>
                    </a:p>
                  </a:txBody>
                  <a:tcPr/>
                </a:tc>
                <a:tc>
                  <a:txBody>
                    <a:bodyPr/>
                    <a:lstStyle/>
                    <a:p>
                      <a:r>
                        <a:rPr lang="fr-FR" sz="1100" dirty="0" smtClean="0"/>
                        <a:t>Je connais bien la région, et</a:t>
                      </a:r>
                      <a:r>
                        <a:rPr lang="fr-FR" sz="1100" baseline="0" dirty="0" smtClean="0"/>
                        <a:t> suis conseiller délégué de Montignac</a:t>
                      </a:r>
                      <a:endParaRPr lang="fr-FR" sz="1100" dirty="0"/>
                    </a:p>
                  </a:txBody>
                  <a:tcPr/>
                </a:tc>
              </a:tr>
            </a:tbl>
          </a:graphicData>
        </a:graphic>
      </p:graphicFrame>
      <p:sp>
        <p:nvSpPr>
          <p:cNvPr id="3" name="Espace réservé du pied de page 2"/>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3452987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Personnes à associer au lancement d’un bureau régional d’</a:t>
            </a:r>
            <a:r>
              <a:rPr lang="fr-FR" dirty="0"/>
              <a:t>a</a:t>
            </a:r>
            <a:r>
              <a:rPr lang="fr-FR" dirty="0" smtClean="0"/>
              <a:t>nimateurs</a:t>
            </a:r>
            <a:endParaRPr lang="fr-FR" dirty="0"/>
          </a:p>
        </p:txBody>
      </p:sp>
      <p:sp>
        <p:nvSpPr>
          <p:cNvPr id="5" name="Espace réservé du contenu 2"/>
          <p:cNvSpPr txBox="1">
            <a:spLocks/>
          </p:cNvSpPr>
          <p:nvPr/>
        </p:nvSpPr>
        <p:spPr>
          <a:xfrm>
            <a:off x="609600" y="1600554"/>
            <a:ext cx="8229600" cy="438911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Michel </a:t>
            </a:r>
            <a:r>
              <a:rPr lang="fr-FR" dirty="0" err="1"/>
              <a:t>Belondrade</a:t>
            </a:r>
            <a:endParaRPr lang="fr-FR" dirty="0"/>
          </a:p>
          <a:p>
            <a:r>
              <a:rPr lang="fr-FR" dirty="0"/>
              <a:t>Alain Coupez</a:t>
            </a:r>
          </a:p>
          <a:p>
            <a:r>
              <a:rPr lang="fr-FR" dirty="0" smtClean="0"/>
              <a:t>Hortense Daguet</a:t>
            </a:r>
          </a:p>
          <a:p>
            <a:r>
              <a:rPr lang="fr-FR" dirty="0" err="1"/>
              <a:t>Fenella</a:t>
            </a:r>
            <a:r>
              <a:rPr lang="fr-FR" dirty="0"/>
              <a:t> Davis</a:t>
            </a:r>
          </a:p>
          <a:p>
            <a:r>
              <a:rPr lang="fr-FR" dirty="0"/>
              <a:t>Bernard Lefebvre</a:t>
            </a:r>
          </a:p>
          <a:p>
            <a:r>
              <a:rPr lang="fr-FR" dirty="0" smtClean="0"/>
              <a:t>Philippe </a:t>
            </a:r>
            <a:r>
              <a:rPr lang="fr-FR" dirty="0" err="1"/>
              <a:t>Mege</a:t>
            </a:r>
            <a:endParaRPr lang="fr-FR" dirty="0"/>
          </a:p>
          <a:p>
            <a:r>
              <a:rPr lang="fr-FR" dirty="0"/>
              <a:t>Alban </a:t>
            </a:r>
            <a:r>
              <a:rPr lang="fr-FR" dirty="0" err="1"/>
              <a:t>Montegut</a:t>
            </a:r>
            <a:endParaRPr lang="fr-FR" dirty="0"/>
          </a:p>
          <a:p>
            <a:r>
              <a:rPr lang="fr-FR" dirty="0" smtClean="0"/>
              <a:t>Nicolas </a:t>
            </a:r>
            <a:r>
              <a:rPr lang="fr-FR" dirty="0" err="1" smtClean="0"/>
              <a:t>Pellissier</a:t>
            </a:r>
            <a:endParaRPr lang="fr-FR" dirty="0" smtClean="0"/>
          </a:p>
          <a:p>
            <a:r>
              <a:rPr lang="fr-FR" dirty="0"/>
              <a:t>Frédéric </a:t>
            </a:r>
            <a:r>
              <a:rPr lang="fr-FR" dirty="0" err="1"/>
              <a:t>Perriere</a:t>
            </a:r>
            <a:endParaRPr lang="fr-FR" dirty="0"/>
          </a:p>
          <a:p>
            <a:r>
              <a:rPr lang="fr-FR" dirty="0"/>
              <a:t>Remi </a:t>
            </a:r>
            <a:r>
              <a:rPr lang="fr-FR" dirty="0" err="1"/>
              <a:t>Rabasse</a:t>
            </a:r>
            <a:endParaRPr lang="fr-FR" dirty="0"/>
          </a:p>
          <a:p>
            <a:r>
              <a:rPr lang="fr-FR" dirty="0"/>
              <a:t>Jean-François Thomas</a:t>
            </a:r>
          </a:p>
          <a:p>
            <a:r>
              <a:rPr lang="fr-FR" dirty="0" smtClean="0"/>
              <a:t>Claire Vincent (habite Pau)</a:t>
            </a:r>
          </a:p>
          <a:p>
            <a:r>
              <a:rPr lang="fr-FR" dirty="0" smtClean="0"/>
              <a:t>…</a:t>
            </a:r>
          </a:p>
        </p:txBody>
      </p:sp>
      <p:sp>
        <p:nvSpPr>
          <p:cNvPr id="6" name="ZoneTexte 5"/>
          <p:cNvSpPr txBox="1"/>
          <p:nvPr/>
        </p:nvSpPr>
        <p:spPr>
          <a:xfrm>
            <a:off x="590960" y="6241773"/>
            <a:ext cx="3092501" cy="369332"/>
          </a:xfrm>
          <a:prstGeom prst="rect">
            <a:avLst/>
          </a:prstGeom>
          <a:noFill/>
        </p:spPr>
        <p:txBody>
          <a:bodyPr wrap="none" rtlCol="0">
            <a:spAutoFit/>
          </a:bodyPr>
          <a:lstStyle/>
          <a:p>
            <a:r>
              <a:rPr lang="fr-FR" dirty="0" smtClean="0"/>
              <a:t>NB : La liste n’est pas limitative</a:t>
            </a:r>
            <a:endParaRPr lang="fr-FR" dirty="0"/>
          </a:p>
        </p:txBody>
      </p:sp>
      <p:sp>
        <p:nvSpPr>
          <p:cNvPr id="3" name="Espace réservé du pied de page 2"/>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3861300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Résultats des échanges du 21 janvier</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Mettre en place une réunion ciblée pour programmation et mise en place d’une équipe d’animation à Bordeaux en février (le 22 février à confirmer)</a:t>
            </a:r>
          </a:p>
          <a:p>
            <a:r>
              <a:rPr lang="fr-FR" dirty="0"/>
              <a:t>Inclure le Poitou Charentes dans les développements futurs</a:t>
            </a:r>
          </a:p>
          <a:p>
            <a:r>
              <a:rPr lang="fr-FR" dirty="0" err="1" smtClean="0"/>
              <a:t>Afterwork</a:t>
            </a:r>
            <a:r>
              <a:rPr lang="fr-FR" dirty="0" smtClean="0"/>
              <a:t> à suivre le même jour</a:t>
            </a:r>
          </a:p>
          <a:p>
            <a:r>
              <a:rPr lang="fr-FR" dirty="0" smtClean="0"/>
              <a:t>Préparer un premier événement d’une journée (19 avril à confirmer) avec visite nouvelle gare Saint Jean, présentation projet de la nouvelle ligne avec le Groupe Ponts Construction/Christophe Persoz, visite cité du vin</a:t>
            </a:r>
          </a:p>
          <a:p>
            <a:r>
              <a:rPr lang="fr-FR" dirty="0" smtClean="0"/>
              <a:t>Beaucoup de pépites à compléter, exploiter et lancer</a:t>
            </a:r>
          </a:p>
          <a:p>
            <a:pPr lvl="1"/>
            <a:r>
              <a:rPr lang="fr-FR" dirty="0" smtClean="0"/>
              <a:t>Visites du Cluster Aerospace </a:t>
            </a:r>
            <a:r>
              <a:rPr lang="fr-FR" dirty="0" err="1" smtClean="0"/>
              <a:t>Valley</a:t>
            </a:r>
            <a:endParaRPr lang="fr-FR" dirty="0" smtClean="0"/>
          </a:p>
          <a:p>
            <a:pPr lvl="1"/>
            <a:r>
              <a:rPr lang="fr-FR" dirty="0" smtClean="0"/>
              <a:t>Dégustation de vins de Grave</a:t>
            </a:r>
          </a:p>
          <a:p>
            <a:pPr lvl="1"/>
            <a:r>
              <a:rPr lang="fr-FR" dirty="0" smtClean="0"/>
              <a:t>Visite du Périgord</a:t>
            </a:r>
          </a:p>
          <a:p>
            <a:pPr lvl="1"/>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1891142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Annexes</a:t>
            </a:r>
            <a:endParaRPr lang="fr-FR" dirty="0"/>
          </a:p>
        </p:txBody>
      </p:sp>
      <p:sp>
        <p:nvSpPr>
          <p:cNvPr id="3" name="Espace réservé du contenu 2"/>
          <p:cNvSpPr>
            <a:spLocks noGrp="1"/>
          </p:cNvSpPr>
          <p:nvPr>
            <p:ph idx="1"/>
          </p:nvPr>
        </p:nvSpPr>
        <p:spPr>
          <a:xfrm>
            <a:off x="457200" y="3860470"/>
            <a:ext cx="8229600" cy="1938743"/>
          </a:xfrm>
        </p:spPr>
        <p:txBody>
          <a:bodyPr/>
          <a:lstStyle/>
          <a:p>
            <a:pPr marL="0" indent="0" algn="ctr">
              <a:buNone/>
            </a:pPr>
            <a:r>
              <a:rPr lang="fr-FR" dirty="0" smtClean="0"/>
              <a:t>Carte du Poitou-Charentes</a:t>
            </a:r>
            <a:endParaRPr lang="fr-FR" dirty="0"/>
          </a:p>
        </p:txBody>
      </p:sp>
      <p:sp>
        <p:nvSpPr>
          <p:cNvPr id="4" name="Espace réservé du pied de page 3"/>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325844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7909"/>
            <a:ext cx="6699448" cy="1018456"/>
          </a:xfrm>
        </p:spPr>
        <p:txBody>
          <a:bodyPr>
            <a:normAutofit/>
          </a:bodyPr>
          <a:lstStyle/>
          <a:p>
            <a:r>
              <a:rPr lang="fr-FR" sz="5400" dirty="0" smtClean="0"/>
              <a:t>Poitou-Charentes</a:t>
            </a:r>
            <a:endParaRPr lang="fr-FR" sz="5400" dirty="0"/>
          </a:p>
        </p:txBody>
      </p:sp>
      <p:sp>
        <p:nvSpPr>
          <p:cNvPr id="3" name="Espace réservé du contenu 2"/>
          <p:cNvSpPr>
            <a:spLocks noGrp="1"/>
          </p:cNvSpPr>
          <p:nvPr>
            <p:ph idx="1"/>
          </p:nvPr>
        </p:nvSpPr>
        <p:spPr>
          <a:xfrm>
            <a:off x="536848" y="4529964"/>
            <a:ext cx="8229600" cy="1419315"/>
          </a:xfrm>
        </p:spPr>
        <p:txBody>
          <a:bodyPr>
            <a:normAutofit/>
          </a:bodyPr>
          <a:lstStyle/>
          <a:p>
            <a:pPr marL="0" indent="0" algn="ctr">
              <a:buNone/>
            </a:pPr>
            <a:r>
              <a:rPr lang="fr-FR" sz="5000" dirty="0" smtClean="0"/>
              <a:t>76 anciens</a:t>
            </a:r>
            <a:br>
              <a:rPr lang="fr-FR" sz="5000" dirty="0" smtClean="0"/>
            </a:br>
            <a:r>
              <a:rPr lang="fr-FR" dirty="0" smtClean="0"/>
              <a:t>qui habitent ou travaillent dans la région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08720"/>
            <a:ext cx="3528392" cy="362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377908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031" y="209625"/>
            <a:ext cx="5518130" cy="6076929"/>
          </a:xfrm>
          <a:prstGeom prst="rect">
            <a:avLst/>
          </a:prstGeom>
        </p:spPr>
      </p:pic>
      <p:sp>
        <p:nvSpPr>
          <p:cNvPr id="15" name="ZoneTexte 14"/>
          <p:cNvSpPr txBox="1"/>
          <p:nvPr/>
        </p:nvSpPr>
        <p:spPr>
          <a:xfrm>
            <a:off x="1749624" y="1081915"/>
            <a:ext cx="1224136" cy="1015663"/>
          </a:xfrm>
          <a:prstGeom prst="rect">
            <a:avLst/>
          </a:prstGeom>
          <a:noFill/>
          <a:ln w="28575">
            <a:solidFill>
              <a:schemeClr val="accent3">
                <a:lumMod val="75000"/>
              </a:schemeClr>
            </a:solidFill>
          </a:ln>
        </p:spPr>
        <p:txBody>
          <a:bodyPr wrap="square" rtlCol="0">
            <a:spAutoFit/>
          </a:bodyPr>
          <a:lstStyle/>
          <a:p>
            <a:pPr algn="ctr"/>
            <a:r>
              <a:rPr lang="fr-FR" sz="6000" dirty="0" smtClean="0"/>
              <a:t>9</a:t>
            </a:r>
            <a:r>
              <a:rPr lang="fr-FR" sz="4000" dirty="0" smtClean="0"/>
              <a:t> </a:t>
            </a:r>
            <a:endParaRPr lang="fr-FR" sz="4000" dirty="0"/>
          </a:p>
        </p:txBody>
      </p:sp>
      <p:sp>
        <p:nvSpPr>
          <p:cNvPr id="18" name="ZoneTexte 17"/>
          <p:cNvSpPr txBox="1"/>
          <p:nvPr/>
        </p:nvSpPr>
        <p:spPr>
          <a:xfrm>
            <a:off x="7065794" y="1124744"/>
            <a:ext cx="1213484" cy="1015663"/>
          </a:xfrm>
          <a:prstGeom prst="rect">
            <a:avLst/>
          </a:prstGeom>
          <a:noFill/>
          <a:ln w="28575">
            <a:solidFill>
              <a:srgbClr val="FF0000"/>
            </a:solidFill>
          </a:ln>
        </p:spPr>
        <p:txBody>
          <a:bodyPr wrap="square" rtlCol="0">
            <a:spAutoFit/>
          </a:bodyPr>
          <a:lstStyle/>
          <a:p>
            <a:pPr algn="ctr"/>
            <a:r>
              <a:rPr lang="fr-FR" sz="6000" dirty="0" smtClean="0"/>
              <a:t>25</a:t>
            </a:r>
            <a:endParaRPr lang="fr-FR" sz="6000" dirty="0"/>
          </a:p>
        </p:txBody>
      </p:sp>
      <p:cxnSp>
        <p:nvCxnSpPr>
          <p:cNvPr id="20" name="Connecteur droit 19"/>
          <p:cNvCxnSpPr/>
          <p:nvPr/>
        </p:nvCxnSpPr>
        <p:spPr>
          <a:xfrm flipH="1">
            <a:off x="6516216" y="1478687"/>
            <a:ext cx="549578" cy="222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498114" y="4725144"/>
            <a:ext cx="1174422" cy="1015663"/>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6000" dirty="0" smtClean="0"/>
              <a:t>11</a:t>
            </a:r>
            <a:endParaRPr lang="fr-FR" sz="6000" dirty="0"/>
          </a:p>
        </p:txBody>
      </p:sp>
      <p:cxnSp>
        <p:nvCxnSpPr>
          <p:cNvPr id="24" name="Connecteur droit 23"/>
          <p:cNvCxnSpPr/>
          <p:nvPr/>
        </p:nvCxnSpPr>
        <p:spPr>
          <a:xfrm flipH="1" flipV="1">
            <a:off x="5724128" y="4725144"/>
            <a:ext cx="773986" cy="353943"/>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6" name="ZoneTexte 25"/>
          <p:cNvSpPr txBox="1"/>
          <p:nvPr/>
        </p:nvSpPr>
        <p:spPr>
          <a:xfrm>
            <a:off x="899592" y="4902115"/>
            <a:ext cx="1178614" cy="101566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6000" dirty="0" smtClean="0"/>
              <a:t>11</a:t>
            </a:r>
            <a:endParaRPr lang="fr-FR" sz="6000" dirty="0"/>
          </a:p>
        </p:txBody>
      </p:sp>
      <p:cxnSp>
        <p:nvCxnSpPr>
          <p:cNvPr id="27" name="Connecteur droit 26"/>
          <p:cNvCxnSpPr/>
          <p:nvPr/>
        </p:nvCxnSpPr>
        <p:spPr>
          <a:xfrm flipV="1">
            <a:off x="2078206" y="4941168"/>
            <a:ext cx="765602" cy="360041"/>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32" name="Connecteur droit 31"/>
          <p:cNvCxnSpPr/>
          <p:nvPr/>
        </p:nvCxnSpPr>
        <p:spPr>
          <a:xfrm>
            <a:off x="2987824" y="1589747"/>
            <a:ext cx="504056" cy="24288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14965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2032"/>
            <a:ext cx="8229600" cy="699352"/>
          </a:xfrm>
        </p:spPr>
        <p:txBody>
          <a:bodyPr>
            <a:normAutofit fontScale="90000"/>
          </a:bodyPr>
          <a:lstStyle/>
          <a:p>
            <a:r>
              <a:rPr lang="fr-FR" dirty="0" smtClean="0"/>
              <a:t>Synthèse et résultats généraux</a:t>
            </a:r>
            <a:endParaRPr lang="fr-FR" dirty="0"/>
          </a:p>
        </p:txBody>
      </p:sp>
      <p:sp>
        <p:nvSpPr>
          <p:cNvPr id="3" name="Espace réservé du contenu 2"/>
          <p:cNvSpPr>
            <a:spLocks noGrp="1"/>
          </p:cNvSpPr>
          <p:nvPr>
            <p:ph idx="1"/>
          </p:nvPr>
        </p:nvSpPr>
        <p:spPr>
          <a:xfrm>
            <a:off x="234264" y="959091"/>
            <a:ext cx="8909735" cy="5538286"/>
          </a:xfrm>
        </p:spPr>
        <p:txBody>
          <a:bodyPr>
            <a:normAutofit fontScale="62500" lnSpcReduction="20000"/>
          </a:bodyPr>
          <a:lstStyle/>
          <a:p>
            <a:r>
              <a:rPr lang="fr-FR" dirty="0"/>
              <a:t>La réunion a fait suite aux conclusions tirées du séminaire de rentrée de septembre 2016</a:t>
            </a:r>
          </a:p>
          <a:p>
            <a:r>
              <a:rPr lang="fr-FR" dirty="0" smtClean="0"/>
              <a:t>La question posée était : « comment améliorer la dynamique des groupes régionaux ? »</a:t>
            </a:r>
          </a:p>
          <a:p>
            <a:r>
              <a:rPr lang="fr-FR" dirty="0" smtClean="0"/>
              <a:t>La réunion a permis de mieux percevoir la </a:t>
            </a:r>
            <a:r>
              <a:rPr lang="fr-FR" dirty="0"/>
              <a:t>d</a:t>
            </a:r>
            <a:r>
              <a:rPr lang="fr-FR" dirty="0" smtClean="0"/>
              <a:t>ynamique actuelle des groupes régionaux, sur la base de présentations concrètes et d’informations orales</a:t>
            </a:r>
          </a:p>
          <a:p>
            <a:r>
              <a:rPr lang="fr-FR" dirty="0" smtClean="0"/>
              <a:t>Le séminaire a aussi permis à chaque participant d’identifier une ou des pistes de contribution, ceci vaut pour les animateurs des groupes régionaux comme pour ceux des groupes professionnels</a:t>
            </a:r>
          </a:p>
          <a:p>
            <a:r>
              <a:rPr lang="fr-FR" dirty="0" smtClean="0"/>
              <a:t>La décision d’aide des volontaires des régions Hauts de France et Aquitaine à monter un groupe et lancer une dynamique nouvelle est confirmée</a:t>
            </a:r>
          </a:p>
          <a:p>
            <a:r>
              <a:rPr lang="fr-FR" dirty="0" smtClean="0"/>
              <a:t>Des premières réunions auront lieu localement en février et mars, des pistes précises de premiers événement en Hauts de </a:t>
            </a:r>
            <a:r>
              <a:rPr lang="fr-FR" dirty="0"/>
              <a:t>F</a:t>
            </a:r>
            <a:r>
              <a:rPr lang="fr-FR" dirty="0" smtClean="0"/>
              <a:t>rance et Aquitaine ont été citées, avec pour commencer aide proposée des groupes Ponts Pierre et Ponts Construction </a:t>
            </a:r>
          </a:p>
          <a:p>
            <a:r>
              <a:rPr lang="fr-FR" dirty="0" smtClean="0"/>
              <a:t>Plus que jamais, l’outil web de gestion des événements est à la disposition des utilisateurs pour programmer un événement, communiquer sur l’événement, gérer l’événement, éditer des documents utiles, etc…</a:t>
            </a:r>
          </a:p>
          <a:p>
            <a:r>
              <a:rPr lang="fr-FR" dirty="0" smtClean="0"/>
              <a:t>Enfin, les animateurs de groupes géographiques auront des atouts pour se présenter aux élections au Comité, où leur présence semble souhaitable</a:t>
            </a:r>
            <a:endParaRPr lang="fr-FR" dirty="0"/>
          </a:p>
        </p:txBody>
      </p:sp>
      <p:sp>
        <p:nvSpPr>
          <p:cNvPr id="4" name="Espace réservé du pied de page 3"/>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243654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8288"/>
            <a:ext cx="8229600" cy="781648"/>
          </a:xfrm>
        </p:spPr>
        <p:txBody>
          <a:bodyPr/>
          <a:lstStyle/>
          <a:p>
            <a:r>
              <a:rPr lang="fr-FR" dirty="0" smtClean="0"/>
              <a:t>Personnes présentes</a:t>
            </a:r>
            <a:endParaRPr lang="fr-FR" dirty="0"/>
          </a:p>
        </p:txBody>
      </p:sp>
      <p:sp>
        <p:nvSpPr>
          <p:cNvPr id="3" name="Espace réservé du contenu 2"/>
          <p:cNvSpPr>
            <a:spLocks noGrp="1"/>
          </p:cNvSpPr>
          <p:nvPr>
            <p:ph idx="1"/>
          </p:nvPr>
        </p:nvSpPr>
        <p:spPr>
          <a:xfrm>
            <a:off x="457200" y="948021"/>
            <a:ext cx="8229600" cy="5322025"/>
          </a:xfrm>
        </p:spPr>
        <p:txBody>
          <a:bodyPr>
            <a:normAutofit fontScale="85000" lnSpcReduction="10000"/>
          </a:bodyPr>
          <a:lstStyle/>
          <a:p>
            <a:r>
              <a:rPr lang="fr-FR" sz="2000" dirty="0" smtClean="0"/>
              <a:t>Pour répondre à la question du jour, étaient invités, outre le Président et la Déléguée, les animateurs des groupes géographiques, les personnes ayant fait acte de candidature pour animer ou organiser des événements dans les Hauts de France et en Aquitaine, les représentants de groupes professionnels actifs</a:t>
            </a:r>
          </a:p>
          <a:p>
            <a:r>
              <a:rPr lang="fr-FR" sz="2000" dirty="0" smtClean="0"/>
              <a:t>Ont répondu présents :</a:t>
            </a:r>
          </a:p>
          <a:p>
            <a:pPr lvl="1"/>
            <a:r>
              <a:rPr lang="fr-FR" sz="1800" dirty="0" smtClean="0"/>
              <a:t>Marianne Gardel </a:t>
            </a:r>
            <a:r>
              <a:rPr lang="fr-FR" sz="1800" dirty="0" err="1" smtClean="0"/>
              <a:t>Paccard</a:t>
            </a:r>
            <a:r>
              <a:rPr lang="fr-FR" sz="1800" dirty="0" smtClean="0"/>
              <a:t> (Animatrice </a:t>
            </a:r>
            <a:r>
              <a:rPr lang="fr-FR" sz="1800" dirty="0" err="1" smtClean="0"/>
              <a:t>Rhone-Alpes</a:t>
            </a:r>
            <a:r>
              <a:rPr lang="fr-FR" sz="1800" dirty="0" smtClean="0"/>
              <a:t>, Présidente </a:t>
            </a:r>
            <a:r>
              <a:rPr lang="fr-FR" sz="1800" dirty="0" err="1" smtClean="0"/>
              <a:t>IPRhA</a:t>
            </a:r>
            <a:r>
              <a:rPr lang="fr-FR" sz="1800" dirty="0" smtClean="0"/>
              <a:t>)</a:t>
            </a:r>
          </a:p>
          <a:p>
            <a:pPr lvl="1"/>
            <a:r>
              <a:rPr lang="fr-FR" sz="1800" dirty="0" smtClean="0"/>
              <a:t>Nathalie Mas-Raval (Animatrice Languedoc – Roussillon)</a:t>
            </a:r>
          </a:p>
          <a:p>
            <a:pPr lvl="1"/>
            <a:r>
              <a:rPr lang="fr-FR" sz="1800" dirty="0" err="1"/>
              <a:t>Jean-Francois</a:t>
            </a:r>
            <a:r>
              <a:rPr lang="fr-FR" sz="1800" dirty="0"/>
              <a:t> </a:t>
            </a:r>
            <a:r>
              <a:rPr lang="fr-FR" sz="1800" dirty="0" err="1"/>
              <a:t>Deldon</a:t>
            </a:r>
            <a:r>
              <a:rPr lang="fr-FR" sz="1800" dirty="0"/>
              <a:t> </a:t>
            </a:r>
            <a:r>
              <a:rPr lang="fr-FR" sz="1800" dirty="0" smtClean="0"/>
              <a:t>(Animateur Auvergne), une partie du temps</a:t>
            </a:r>
            <a:endParaRPr lang="fr-FR" sz="1800" dirty="0"/>
          </a:p>
          <a:p>
            <a:pPr lvl="1"/>
            <a:r>
              <a:rPr lang="fr-FR" sz="1800" dirty="0" smtClean="0"/>
              <a:t>Pierre </a:t>
            </a:r>
            <a:r>
              <a:rPr lang="fr-FR" sz="1800" dirty="0" err="1" smtClean="0"/>
              <a:t>Vidailhet</a:t>
            </a:r>
            <a:r>
              <a:rPr lang="fr-FR" sz="1800" dirty="0" smtClean="0"/>
              <a:t> (</a:t>
            </a:r>
            <a:r>
              <a:rPr lang="fr-FR" sz="1800" dirty="0" err="1" smtClean="0"/>
              <a:t>Grpe</a:t>
            </a:r>
            <a:r>
              <a:rPr lang="fr-FR" sz="1800" dirty="0" smtClean="0"/>
              <a:t> Ponts Pierre, </a:t>
            </a:r>
            <a:r>
              <a:rPr lang="fr-FR" sz="1800" dirty="0" err="1" smtClean="0"/>
              <a:t>Pdt</a:t>
            </a:r>
            <a:r>
              <a:rPr lang="fr-FR" sz="1800" dirty="0" smtClean="0"/>
              <a:t> X Ponts Pierre)</a:t>
            </a:r>
          </a:p>
          <a:p>
            <a:pPr lvl="1"/>
            <a:r>
              <a:rPr lang="fr-FR" sz="1800" dirty="0" smtClean="0"/>
              <a:t>Christophe Persoz (Animateur </a:t>
            </a:r>
            <a:r>
              <a:rPr lang="fr-FR" sz="1800" dirty="0" err="1" smtClean="0"/>
              <a:t>Grpe</a:t>
            </a:r>
            <a:r>
              <a:rPr lang="fr-FR" sz="1800" dirty="0" smtClean="0"/>
              <a:t> Construction)</a:t>
            </a:r>
          </a:p>
          <a:p>
            <a:pPr lvl="1"/>
            <a:r>
              <a:rPr lang="fr-FR" sz="1800" dirty="0" smtClean="0"/>
              <a:t>Romain Mesnil (Animateur </a:t>
            </a:r>
            <a:r>
              <a:rPr lang="fr-FR" sz="1800" dirty="0" err="1" smtClean="0"/>
              <a:t>Grpe</a:t>
            </a:r>
            <a:r>
              <a:rPr lang="fr-FR" sz="1800" dirty="0" smtClean="0"/>
              <a:t> Recherche)</a:t>
            </a:r>
          </a:p>
          <a:p>
            <a:pPr lvl="1"/>
            <a:r>
              <a:rPr lang="fr-FR" sz="1800" dirty="0" smtClean="0"/>
              <a:t>Eric </a:t>
            </a:r>
            <a:r>
              <a:rPr lang="fr-FR" sz="1800" dirty="0" err="1" smtClean="0"/>
              <a:t>Coursin</a:t>
            </a:r>
            <a:r>
              <a:rPr lang="fr-FR" sz="1800" dirty="0" smtClean="0"/>
              <a:t> (Animateur </a:t>
            </a:r>
            <a:r>
              <a:rPr lang="fr-FR" sz="1800" dirty="0" err="1" smtClean="0"/>
              <a:t>Grpe</a:t>
            </a:r>
            <a:r>
              <a:rPr lang="fr-FR" sz="1800" dirty="0" smtClean="0"/>
              <a:t> Conseil, VP XMP </a:t>
            </a:r>
            <a:r>
              <a:rPr lang="fr-FR" sz="1800" dirty="0" err="1" smtClean="0"/>
              <a:t>Consult</a:t>
            </a:r>
            <a:r>
              <a:rPr lang="fr-FR" sz="1800" dirty="0" smtClean="0"/>
              <a:t>)</a:t>
            </a:r>
          </a:p>
          <a:p>
            <a:pPr lvl="1"/>
            <a:r>
              <a:rPr lang="fr-FR" sz="1800" dirty="0" smtClean="0"/>
              <a:t>Jean </a:t>
            </a:r>
            <a:r>
              <a:rPr lang="fr-FR" sz="1800" dirty="0" err="1" smtClean="0"/>
              <a:t>Gadenne</a:t>
            </a:r>
            <a:r>
              <a:rPr lang="fr-FR" sz="1800" dirty="0" smtClean="0"/>
              <a:t> (Groupe Hauts de France)</a:t>
            </a:r>
          </a:p>
          <a:p>
            <a:pPr lvl="1"/>
            <a:r>
              <a:rPr lang="fr-FR" sz="1800" dirty="0" smtClean="0"/>
              <a:t>Come </a:t>
            </a:r>
            <a:r>
              <a:rPr lang="fr-FR" sz="1800" dirty="0" err="1" smtClean="0"/>
              <a:t>Girshig</a:t>
            </a:r>
            <a:r>
              <a:rPr lang="fr-FR" sz="1800" dirty="0" smtClean="0"/>
              <a:t> (Groupe Hauts de France)</a:t>
            </a:r>
          </a:p>
          <a:p>
            <a:pPr lvl="1"/>
            <a:r>
              <a:rPr lang="fr-FR" sz="1800" dirty="0" smtClean="0"/>
              <a:t>Michel </a:t>
            </a:r>
            <a:r>
              <a:rPr lang="fr-FR" sz="1800" dirty="0" err="1" smtClean="0"/>
              <a:t>Mège</a:t>
            </a:r>
            <a:r>
              <a:rPr lang="fr-FR" sz="1800" dirty="0" smtClean="0"/>
              <a:t> (Groupe Aquitaine)</a:t>
            </a:r>
          </a:p>
          <a:p>
            <a:pPr lvl="1"/>
            <a:r>
              <a:rPr lang="fr-FR" sz="1800" dirty="0" err="1" smtClean="0"/>
              <a:t>Jean-Francois</a:t>
            </a:r>
            <a:r>
              <a:rPr lang="fr-FR" sz="1800" dirty="0" smtClean="0"/>
              <a:t> Thomas (Groupe Aquitaine)</a:t>
            </a:r>
          </a:p>
          <a:p>
            <a:pPr lvl="1"/>
            <a:r>
              <a:rPr lang="fr-FR" sz="1800" dirty="0"/>
              <a:t>e</a:t>
            </a:r>
            <a:r>
              <a:rPr lang="fr-FR" sz="1800" dirty="0" smtClean="0"/>
              <a:t>t  </a:t>
            </a:r>
            <a:r>
              <a:rPr lang="fr-FR" sz="1800" dirty="0"/>
              <a:t>Dominique </a:t>
            </a:r>
            <a:r>
              <a:rPr lang="fr-FR" sz="1800" dirty="0" smtClean="0"/>
              <a:t>Douillet (déléguée), Olivier Dupont (Président), Dominique de Robillard (bureau, en charge du développement régional de PA, animateur de Ponts Maritime, Président du Club Sup Mer)</a:t>
            </a:r>
          </a:p>
          <a:p>
            <a:r>
              <a:rPr lang="fr-FR" sz="2200" dirty="0" smtClean="0"/>
              <a:t>Il faut remercier également tous ceux qui de près ou de loin ont contribué à la préparation des documents et de la réunion</a:t>
            </a:r>
          </a:p>
          <a:p>
            <a:pPr lvl="1"/>
            <a:endParaRPr lang="fr-FR" sz="1800" dirty="0" smtClean="0"/>
          </a:p>
          <a:p>
            <a:pPr lvl="1"/>
            <a:endParaRPr lang="fr-FR" sz="1800" dirty="0" smtClean="0"/>
          </a:p>
          <a:p>
            <a:pPr lvl="1"/>
            <a:endParaRPr lang="fr-FR" sz="1800" dirty="0" smtClean="0"/>
          </a:p>
          <a:p>
            <a:endParaRPr lang="fr-FR" sz="2000" dirty="0"/>
          </a:p>
        </p:txBody>
      </p:sp>
      <p:sp>
        <p:nvSpPr>
          <p:cNvPr id="4" name="Espace réservé du pied de page 3"/>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274216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Agenda</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Introduction sur les objectifs de la réunion : apporter des réponses à chacun sur « comment améliorer la dynamique de nos groupes géographiques ? » (</a:t>
            </a:r>
            <a:r>
              <a:rPr lang="fr-FR" dirty="0" err="1" smtClean="0"/>
              <a:t>DdR</a:t>
            </a:r>
            <a:r>
              <a:rPr lang="fr-FR" dirty="0" smtClean="0"/>
              <a:t>)</a:t>
            </a:r>
          </a:p>
          <a:p>
            <a:r>
              <a:rPr lang="fr-FR" dirty="0" smtClean="0"/>
              <a:t>Tour de table pour présentations</a:t>
            </a:r>
          </a:p>
          <a:p>
            <a:r>
              <a:rPr lang="fr-FR" dirty="0" smtClean="0"/>
              <a:t>Présentation de Ponts Alliance, ses enjeux, son actualité (Olivier Dupont)</a:t>
            </a:r>
          </a:p>
          <a:p>
            <a:r>
              <a:rPr lang="fr-FR" dirty="0" smtClean="0"/>
              <a:t>Rappels des résultats du séminaire de rentrée de septembre 2016 du Comité de PA</a:t>
            </a:r>
          </a:p>
          <a:p>
            <a:r>
              <a:rPr lang="fr-FR" dirty="0" smtClean="0"/>
              <a:t>Résultats de l’enquête menée auprès de </a:t>
            </a:r>
            <a:r>
              <a:rPr lang="fr-FR" dirty="0" err="1" smtClean="0"/>
              <a:t>diplomés</a:t>
            </a:r>
            <a:r>
              <a:rPr lang="fr-FR" dirty="0" smtClean="0"/>
              <a:t> résidant dans les Hauts de France et en Aquitaine</a:t>
            </a:r>
          </a:p>
          <a:p>
            <a:r>
              <a:rPr lang="fr-FR" dirty="0" smtClean="0"/>
              <a:t>Pistes et actions les concernant </a:t>
            </a:r>
          </a:p>
          <a:p>
            <a:r>
              <a:rPr lang="fr-FR" dirty="0" smtClean="0"/>
              <a:t>Présentations des groupes géographiques présents ou représentés</a:t>
            </a:r>
          </a:p>
          <a:p>
            <a:r>
              <a:rPr lang="fr-FR" dirty="0" smtClean="0"/>
              <a:t>Présentations des groupes professionnels présents</a:t>
            </a:r>
          </a:p>
          <a:p>
            <a:r>
              <a:rPr lang="fr-FR" dirty="0" smtClean="0"/>
              <a:t>Présentation des fonctionnalités et des évolutions du site/outils de gestion au service des groupes</a:t>
            </a:r>
          </a:p>
          <a:p>
            <a:r>
              <a:rPr lang="fr-FR" dirty="0" smtClean="0"/>
              <a:t>Déjeuner</a:t>
            </a:r>
            <a:endParaRPr lang="fr-FR" dirty="0"/>
          </a:p>
        </p:txBody>
      </p:sp>
      <p:sp>
        <p:nvSpPr>
          <p:cNvPr id="4" name="Espace réservé du pied de page 3"/>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366538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3167" y="86013"/>
            <a:ext cx="8686800" cy="1143000"/>
          </a:xfrm>
        </p:spPr>
        <p:txBody>
          <a:bodyPr>
            <a:noAutofit/>
          </a:bodyPr>
          <a:lstStyle/>
          <a:p>
            <a:r>
              <a:rPr lang="fr-FR" sz="3600" dirty="0" smtClean="0"/>
              <a:t>Liste des documents/informations montrés en réunion et attachés au présent CR</a:t>
            </a:r>
            <a:endParaRPr lang="fr-FR" sz="3600" dirty="0"/>
          </a:p>
        </p:txBody>
      </p:sp>
      <p:sp>
        <p:nvSpPr>
          <p:cNvPr id="3" name="Espace réservé du contenu 2"/>
          <p:cNvSpPr>
            <a:spLocks noGrp="1"/>
          </p:cNvSpPr>
          <p:nvPr>
            <p:ph idx="1"/>
          </p:nvPr>
        </p:nvSpPr>
        <p:spPr>
          <a:xfrm>
            <a:off x="193167" y="1368518"/>
            <a:ext cx="8821955" cy="5377615"/>
          </a:xfrm>
        </p:spPr>
        <p:txBody>
          <a:bodyPr>
            <a:normAutofit fontScale="92500" lnSpcReduction="10000"/>
          </a:bodyPr>
          <a:lstStyle/>
          <a:p>
            <a:r>
              <a:rPr lang="fr-FR" sz="2800" dirty="0" smtClean="0"/>
              <a:t>Extrait du CR du séminaire Comité PA de septembre 2016</a:t>
            </a:r>
          </a:p>
          <a:p>
            <a:r>
              <a:rPr lang="fr-FR" sz="2800" i="1" dirty="0" smtClean="0"/>
              <a:t>Résultats des enquêtes menées dans les Hauts de France et Aquitaine (ci après, partie du présent document)</a:t>
            </a:r>
          </a:p>
          <a:p>
            <a:r>
              <a:rPr lang="fr-FR" sz="2800" dirty="0" smtClean="0"/>
              <a:t>Documents de point des Groupes Languedoc, </a:t>
            </a:r>
            <a:r>
              <a:rPr lang="fr-FR" sz="2800" dirty="0" err="1" smtClean="0"/>
              <a:t>Rhone</a:t>
            </a:r>
            <a:r>
              <a:rPr lang="fr-FR" sz="2800" dirty="0" smtClean="0"/>
              <a:t> Alpes, Auvergne</a:t>
            </a:r>
          </a:p>
          <a:p>
            <a:r>
              <a:rPr lang="fr-FR" sz="2800" dirty="0" smtClean="0"/>
              <a:t>Points oraux sur Toulouse MP, PACA, Loire Atlantique</a:t>
            </a:r>
          </a:p>
          <a:p>
            <a:r>
              <a:rPr lang="fr-FR" sz="2800" dirty="0" smtClean="0"/>
              <a:t>Documents de Points sur les groupes Pro Pierre, Construction, Recherche, Conseil</a:t>
            </a:r>
          </a:p>
          <a:p>
            <a:r>
              <a:rPr lang="fr-FR" sz="2800" dirty="0" smtClean="0"/>
              <a:t>Document de présentation des fonctionnalités du site</a:t>
            </a:r>
          </a:p>
          <a:p>
            <a:r>
              <a:rPr lang="fr-FR" sz="2800" dirty="0" smtClean="0"/>
              <a:t>Maquette du futur site</a:t>
            </a:r>
          </a:p>
          <a:p>
            <a:r>
              <a:rPr lang="fr-FR" sz="2800" dirty="0" smtClean="0"/>
              <a:t>Tous ces documents sont en ligne sur la page de </a:t>
            </a:r>
            <a:r>
              <a:rPr lang="fr-FR" sz="2800" dirty="0"/>
              <a:t>l’événement : </a:t>
            </a:r>
            <a:r>
              <a:rPr lang="fr-FR" sz="2600" dirty="0">
                <a:solidFill>
                  <a:srgbClr val="FF0000"/>
                </a:solidFill>
                <a:hlinkClick r:id="rId2"/>
              </a:rPr>
              <a:t>http://www.ponts.org/shortUrl/</a:t>
            </a:r>
            <a:r>
              <a:rPr lang="fr-FR" sz="2600" dirty="0" smtClean="0">
                <a:solidFill>
                  <a:srgbClr val="FF0000"/>
                </a:solidFill>
                <a:hlinkClick r:id="rId2"/>
              </a:rPr>
              <a:t>3GDj</a:t>
            </a:r>
            <a:r>
              <a:rPr lang="fr-FR" sz="2600" dirty="0" smtClean="0">
                <a:solidFill>
                  <a:srgbClr val="FF0000"/>
                </a:solidFill>
              </a:rPr>
              <a:t> </a:t>
            </a:r>
            <a:endParaRPr lang="fr-FR" sz="2600" dirty="0">
              <a:solidFill>
                <a:srgbClr val="FF0000"/>
              </a:solidFill>
            </a:endParaRPr>
          </a:p>
        </p:txBody>
      </p:sp>
      <p:sp>
        <p:nvSpPr>
          <p:cNvPr id="4" name="Espace réservé du pied de page 3"/>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259056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8310" y="2130425"/>
            <a:ext cx="8876814" cy="1470025"/>
          </a:xfrm>
        </p:spPr>
        <p:txBody>
          <a:bodyPr>
            <a:normAutofit fontScale="90000"/>
          </a:bodyPr>
          <a:lstStyle/>
          <a:p>
            <a:r>
              <a:rPr lang="fr-FR" dirty="0" smtClean="0"/>
              <a:t>Enquêtes régionales </a:t>
            </a:r>
            <a:br>
              <a:rPr lang="fr-FR" dirty="0" smtClean="0"/>
            </a:br>
            <a:r>
              <a:rPr lang="fr-FR" dirty="0" smtClean="0"/>
              <a:t>Hauts de France (349 </a:t>
            </a:r>
            <a:r>
              <a:rPr lang="fr-FR" dirty="0" err="1" smtClean="0"/>
              <a:t>diplomés</a:t>
            </a:r>
            <a:r>
              <a:rPr lang="fr-FR" dirty="0" smtClean="0"/>
              <a:t>)</a:t>
            </a:r>
            <a:br>
              <a:rPr lang="fr-FR" dirty="0" smtClean="0"/>
            </a:br>
            <a:r>
              <a:rPr lang="fr-FR" dirty="0" smtClean="0"/>
              <a:t>et Aquitaine (328 </a:t>
            </a:r>
            <a:r>
              <a:rPr lang="fr-FR" dirty="0" err="1" smtClean="0"/>
              <a:t>diplomés</a:t>
            </a:r>
            <a:r>
              <a:rPr lang="fr-FR" dirty="0" smtClean="0"/>
              <a:t>)</a:t>
            </a:r>
            <a:endParaRPr lang="fr-FR" dirty="0"/>
          </a:p>
        </p:txBody>
      </p:sp>
      <p:sp>
        <p:nvSpPr>
          <p:cNvPr id="3" name="Sous-titre 2"/>
          <p:cNvSpPr>
            <a:spLocks noGrp="1"/>
          </p:cNvSpPr>
          <p:nvPr>
            <p:ph type="subTitle" idx="1"/>
          </p:nvPr>
        </p:nvSpPr>
        <p:spPr/>
        <p:txBody>
          <a:bodyPr/>
          <a:lstStyle/>
          <a:p>
            <a:r>
              <a:rPr lang="fr-FR" dirty="0" smtClean="0"/>
              <a:t>Résultats présentés</a:t>
            </a:r>
          </a:p>
          <a:p>
            <a:r>
              <a:rPr lang="fr-FR" dirty="0" smtClean="0"/>
              <a:t>au séminaire des groupes géographiques du 21 janvier</a:t>
            </a:r>
            <a:endParaRPr lang="fr-FR" dirty="0"/>
          </a:p>
        </p:txBody>
      </p:sp>
      <p:sp>
        <p:nvSpPr>
          <p:cNvPr id="4" name="ZoneTexte 3"/>
          <p:cNvSpPr txBox="1"/>
          <p:nvPr/>
        </p:nvSpPr>
        <p:spPr>
          <a:xfrm>
            <a:off x="2527208" y="5885019"/>
            <a:ext cx="4550870" cy="369332"/>
          </a:xfrm>
          <a:prstGeom prst="rect">
            <a:avLst/>
          </a:prstGeom>
          <a:noFill/>
        </p:spPr>
        <p:txBody>
          <a:bodyPr wrap="none" rtlCol="0">
            <a:spAutoFit/>
          </a:bodyPr>
          <a:lstStyle/>
          <a:p>
            <a:r>
              <a:rPr lang="fr-FR" dirty="0" smtClean="0">
                <a:solidFill>
                  <a:srgbClr val="FF0000"/>
                </a:solidFill>
              </a:rPr>
              <a:t>Document montré en séance et compte-rendu</a:t>
            </a:r>
            <a:endParaRPr lang="fr-FR" dirty="0">
              <a:solidFill>
                <a:srgbClr val="FF0000"/>
              </a:solidFill>
            </a:endParaRPr>
          </a:p>
        </p:txBody>
      </p:sp>
      <p:sp>
        <p:nvSpPr>
          <p:cNvPr id="5" name="Espace réservé du pied de page 4"/>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407106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p:cNvPicPr>
            <a:picLocks noChangeAspect="1"/>
          </p:cNvPicPr>
          <p:nvPr/>
        </p:nvPicPr>
        <p:blipFill>
          <a:blip r:embed="rId2"/>
          <a:stretch>
            <a:fillRect/>
          </a:stretch>
        </p:blipFill>
        <p:spPr>
          <a:xfrm>
            <a:off x="114300" y="0"/>
            <a:ext cx="8915400" cy="6858000"/>
          </a:xfrm>
          <a:prstGeom prst="rect">
            <a:avLst/>
          </a:prstGeom>
        </p:spPr>
      </p:pic>
      <p:sp>
        <p:nvSpPr>
          <p:cNvPr id="3" name="Espace réservé du pied de page 2"/>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309002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239" y="0"/>
            <a:ext cx="7674678" cy="6858000"/>
          </a:xfrm>
          <a:prstGeom prst="rect">
            <a:avLst/>
          </a:prstGeom>
        </p:spPr>
      </p:pic>
      <p:sp>
        <p:nvSpPr>
          <p:cNvPr id="5" name="ZoneTexte 4"/>
          <p:cNvSpPr txBox="1"/>
          <p:nvPr/>
        </p:nvSpPr>
        <p:spPr>
          <a:xfrm>
            <a:off x="6722492" y="-38489"/>
            <a:ext cx="2421508" cy="707886"/>
          </a:xfrm>
          <a:prstGeom prst="rect">
            <a:avLst/>
          </a:prstGeom>
          <a:noFill/>
        </p:spPr>
        <p:txBody>
          <a:bodyPr wrap="square" rtlCol="0">
            <a:spAutoFit/>
          </a:bodyPr>
          <a:lstStyle/>
          <a:p>
            <a:r>
              <a:rPr lang="fr-FR" sz="4000" dirty="0" smtClean="0"/>
              <a:t>Hauts de F</a:t>
            </a:r>
            <a:endParaRPr lang="fr-FR" sz="4000" dirty="0"/>
          </a:p>
        </p:txBody>
      </p:sp>
      <p:sp>
        <p:nvSpPr>
          <p:cNvPr id="2" name="Espace réservé du pied de page 1"/>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3823380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871" y="274638"/>
            <a:ext cx="9442618" cy="1143000"/>
          </a:xfrm>
        </p:spPr>
        <p:txBody>
          <a:bodyPr>
            <a:normAutofit fontScale="90000"/>
          </a:bodyPr>
          <a:lstStyle/>
          <a:p>
            <a:r>
              <a:rPr lang="fr-FR" dirty="0" smtClean="0"/>
              <a:t>Hauts de France :</a:t>
            </a:r>
            <a:br>
              <a:rPr lang="fr-FR" dirty="0" smtClean="0"/>
            </a:br>
            <a:r>
              <a:rPr lang="fr-FR" dirty="0" smtClean="0"/>
              <a:t>choix d’idées et motivations après échanges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31971599"/>
              </p:ext>
            </p:extLst>
          </p:nvPr>
        </p:nvGraphicFramePr>
        <p:xfrm>
          <a:off x="457200" y="1732592"/>
          <a:ext cx="8229600" cy="4794816"/>
        </p:xfrm>
        <a:graphic>
          <a:graphicData uri="http://schemas.openxmlformats.org/drawingml/2006/table">
            <a:tbl>
              <a:tblPr firstRow="1" bandRow="1">
                <a:tableStyleId>{5C22544A-7EE6-4342-B048-85BDC9FD1C3A}</a:tableStyleId>
              </a:tblPr>
              <a:tblGrid>
                <a:gridCol w="674405"/>
                <a:gridCol w="3533124"/>
                <a:gridCol w="4022071"/>
              </a:tblGrid>
              <a:tr h="385728">
                <a:tc>
                  <a:txBody>
                    <a:bodyPr/>
                    <a:lstStyle/>
                    <a:p>
                      <a:pPr algn="ctr"/>
                      <a:endParaRPr lang="fr-FR" sz="1800" dirty="0"/>
                    </a:p>
                  </a:txBody>
                  <a:tcPr/>
                </a:tc>
                <a:tc>
                  <a:txBody>
                    <a:bodyPr/>
                    <a:lstStyle/>
                    <a:p>
                      <a:pPr algn="ctr"/>
                      <a:r>
                        <a:rPr lang="fr-FR" sz="1800" dirty="0" smtClean="0"/>
                        <a:t>Idées/suggestions (extrait)</a:t>
                      </a:r>
                      <a:endParaRPr lang="fr-FR" sz="1800" dirty="0"/>
                    </a:p>
                  </a:txBody>
                  <a:tcPr/>
                </a:tc>
                <a:tc>
                  <a:txBody>
                    <a:bodyPr/>
                    <a:lstStyle/>
                    <a:p>
                      <a:pPr algn="ctr"/>
                      <a:r>
                        <a:rPr lang="fr-FR" sz="1800" dirty="0" smtClean="0"/>
                        <a:t>Motivations</a:t>
                      </a:r>
                      <a:endParaRPr lang="fr-FR" sz="1800" dirty="0"/>
                    </a:p>
                  </a:txBody>
                  <a:tcPr/>
                </a:tc>
              </a:tr>
              <a:tr h="385728">
                <a:tc>
                  <a:txBody>
                    <a:bodyPr/>
                    <a:lstStyle/>
                    <a:p>
                      <a:endParaRPr lang="fr-FR" sz="1200" dirty="0"/>
                    </a:p>
                  </a:txBody>
                  <a:tcPr/>
                </a:tc>
                <a:tc>
                  <a:txBody>
                    <a:bodyPr/>
                    <a:lstStyle/>
                    <a:p>
                      <a:r>
                        <a:rPr lang="fr-FR" sz="1200" kern="1200" dirty="0" smtClean="0">
                          <a:solidFill>
                            <a:schemeClr val="dk1"/>
                          </a:solidFill>
                          <a:latin typeface="+mn-lt"/>
                          <a:ea typeface="+mn-ea"/>
                          <a:cs typeface="+mn-cs"/>
                        </a:rPr>
                        <a:t>Je confirme mon vif intérêt pour participer au développement d'un groupe d'anciens dans les Hauts de France. On pourrait éventuellement s</a:t>
                      </a:r>
                      <a:r>
                        <a:rPr lang="fr-FR" sz="1200" dirty="0" smtClean="0"/>
                        <a:t>e coordonner</a:t>
                      </a:r>
                      <a:r>
                        <a:rPr lang="fr-FR" sz="1200" baseline="0" dirty="0" smtClean="0"/>
                        <a:t> avec l’IESF régionale et les </a:t>
                      </a:r>
                      <a:r>
                        <a:rPr lang="fr-FR" sz="1200" baseline="0" dirty="0" err="1" smtClean="0"/>
                        <a:t>Chti’x</a:t>
                      </a:r>
                      <a:endParaRPr lang="fr-FR" sz="1200" dirty="0"/>
                    </a:p>
                  </a:txBody>
                  <a:tcPr/>
                </a:tc>
                <a:tc>
                  <a:txBody>
                    <a:bodyPr/>
                    <a:lstStyle/>
                    <a:p>
                      <a:r>
                        <a:rPr lang="fr-FR" sz="1200" dirty="0" smtClean="0"/>
                        <a:t>* Augmenter la visibilité des anciens des Ponts  * Générer des échanges dans le cadre des valeurs de l'école  * Elargir et approfondir mon réseau régional </a:t>
                      </a:r>
                      <a:endParaRPr lang="fr-FR" sz="1200" dirty="0"/>
                    </a:p>
                  </a:txBody>
                  <a:tcPr/>
                </a:tc>
              </a:tr>
              <a:tr h="385728">
                <a:tc>
                  <a:txBody>
                    <a:bodyPr/>
                    <a:lstStyle/>
                    <a:p>
                      <a:endParaRPr lang="fr-FR" sz="1200" dirty="0"/>
                    </a:p>
                  </a:txBody>
                  <a:tcPr/>
                </a:tc>
                <a:tc>
                  <a:txBody>
                    <a:bodyPr/>
                    <a:lstStyle/>
                    <a:p>
                      <a:r>
                        <a:rPr lang="fr-FR" sz="1200" dirty="0" smtClean="0"/>
                        <a:t>Transport et Mobilité  - Création d'entreprise innovante  - Développement économique</a:t>
                      </a:r>
                      <a:endParaRPr lang="fr-FR" sz="1200" dirty="0"/>
                    </a:p>
                  </a:txBody>
                  <a:tcPr/>
                </a:tc>
                <a:tc>
                  <a:txBody>
                    <a:bodyPr/>
                    <a:lstStyle/>
                    <a:p>
                      <a:r>
                        <a:rPr lang="fr-FR" sz="1200" dirty="0" smtClean="0"/>
                        <a:t>Nous avons un réseau dense dans de nombreuses région, je me suis souvent dit qu'il faudrait lancer une initiative dans la région Hauts de France pour se retrouver.  J'ai la conviction qu'avoir une représentation forte régionale peut apporter à chacun d'</a:t>
                      </a:r>
                      <a:r>
                        <a:rPr lang="fr-FR" sz="1200" dirty="0" err="1" smtClean="0"/>
                        <a:t>entre-nous</a:t>
                      </a:r>
                      <a:r>
                        <a:rPr lang="fr-FR" sz="1200" dirty="0" smtClean="0"/>
                        <a:t>.</a:t>
                      </a:r>
                      <a:endParaRPr lang="fr-FR" sz="1200" dirty="0"/>
                    </a:p>
                  </a:txBody>
                  <a:tcPr/>
                </a:tc>
              </a:tr>
              <a:tr h="385728">
                <a:tc>
                  <a:txBody>
                    <a:bodyPr/>
                    <a:lstStyle/>
                    <a:p>
                      <a:endParaRPr lang="fr-FR" sz="1200" dirty="0"/>
                    </a:p>
                  </a:txBody>
                  <a:tcPr/>
                </a:tc>
                <a:tc>
                  <a:txBody>
                    <a:bodyPr/>
                    <a:lstStyle/>
                    <a:p>
                      <a:r>
                        <a:rPr lang="fr-FR" sz="1200" dirty="0" smtClean="0"/>
                        <a:t>Développer l’utilité sociale</a:t>
                      </a:r>
                      <a:r>
                        <a:rPr lang="fr-FR" sz="1200" baseline="0" dirty="0" smtClean="0"/>
                        <a:t> entre anciens dans la région. Visiter un Port du Nord (Rotterdam, Anvers, ..). Faire le point sur Seine Nord-Europe 10 ans après</a:t>
                      </a:r>
                      <a:endParaRPr lang="fr-FR" sz="1200" dirty="0"/>
                    </a:p>
                  </a:txBody>
                  <a:tcPr/>
                </a:tc>
                <a:tc>
                  <a:txBody>
                    <a:bodyPr/>
                    <a:lstStyle/>
                    <a:p>
                      <a:r>
                        <a:rPr lang="fr-FR" sz="1200" dirty="0" smtClean="0"/>
                        <a:t>Je confirme mon intérêt pour l’animation. Je sais parler aux élus politiques</a:t>
                      </a:r>
                    </a:p>
                    <a:p>
                      <a:r>
                        <a:rPr lang="fr-FR" sz="1200" dirty="0" smtClean="0"/>
                        <a:t>(vient le 21/01)</a:t>
                      </a:r>
                      <a:endParaRPr lang="fr-FR" sz="1200" dirty="0"/>
                    </a:p>
                  </a:txBody>
                  <a:tcPr/>
                </a:tc>
              </a:tr>
              <a:tr h="385728">
                <a:tc>
                  <a:txBody>
                    <a:bodyPr/>
                    <a:lstStyle/>
                    <a:p>
                      <a:endParaRPr lang="fr-FR" sz="1200" dirty="0"/>
                    </a:p>
                  </a:txBody>
                  <a:tcPr/>
                </a:tc>
                <a:tc>
                  <a:txBody>
                    <a:bodyPr/>
                    <a:lstStyle/>
                    <a:p>
                      <a:r>
                        <a:rPr lang="fr-FR" sz="1200" dirty="0" smtClean="0"/>
                        <a:t>Il s’agit de poursuivre dans la</a:t>
                      </a:r>
                      <a:r>
                        <a:rPr lang="fr-FR" sz="1200" baseline="0" dirty="0" smtClean="0"/>
                        <a:t> même direction qu’à l’Ecole et en prépa</a:t>
                      </a:r>
                      <a:endParaRPr lang="fr-FR" sz="1200" dirty="0"/>
                    </a:p>
                  </a:txBody>
                  <a:tcPr/>
                </a:tc>
                <a:tc>
                  <a:txBody>
                    <a:bodyPr/>
                    <a:lstStyle/>
                    <a:p>
                      <a:r>
                        <a:rPr lang="fr-FR" sz="1200" dirty="0" smtClean="0"/>
                        <a:t>Je suis prêt à aider</a:t>
                      </a:r>
                      <a:endParaRPr lang="fr-FR" sz="1200" dirty="0"/>
                    </a:p>
                  </a:txBody>
                  <a:tcPr/>
                </a:tc>
              </a:tr>
              <a:tr h="385728">
                <a:tc>
                  <a:txBody>
                    <a:bodyPr/>
                    <a:lstStyle/>
                    <a:p>
                      <a:endParaRPr lang="fr-FR" sz="1200" dirty="0"/>
                    </a:p>
                  </a:txBody>
                  <a:tcPr/>
                </a:tc>
                <a:tc>
                  <a:txBody>
                    <a:bodyPr/>
                    <a:lstStyle/>
                    <a:p>
                      <a:r>
                        <a:rPr lang="fr-FR" sz="1200" dirty="0" smtClean="0"/>
                        <a:t>J’ai déjà</a:t>
                      </a:r>
                      <a:r>
                        <a:rPr lang="fr-FR" sz="1200" baseline="0" dirty="0" smtClean="0"/>
                        <a:t> fait</a:t>
                      </a:r>
                      <a:endParaRPr lang="fr-FR" sz="1200" dirty="0"/>
                    </a:p>
                  </a:txBody>
                  <a:tcPr/>
                </a:tc>
                <a:tc>
                  <a:txBody>
                    <a:bodyPr/>
                    <a:lstStyle/>
                    <a:p>
                      <a:r>
                        <a:rPr lang="fr-FR" sz="1200" dirty="0" smtClean="0"/>
                        <a:t>Place</a:t>
                      </a:r>
                      <a:r>
                        <a:rPr lang="fr-FR" sz="1200" baseline="0" dirty="0" smtClean="0"/>
                        <a:t> aux jeunes, je participerai</a:t>
                      </a:r>
                      <a:endParaRPr lang="fr-FR" sz="1200" dirty="0"/>
                    </a:p>
                  </a:txBody>
                  <a:tcPr/>
                </a:tc>
              </a:tr>
              <a:tr h="385728">
                <a:tc>
                  <a:txBody>
                    <a:bodyPr/>
                    <a:lstStyle/>
                    <a:p>
                      <a:endParaRPr lang="fr-FR" sz="1200" dirty="0"/>
                    </a:p>
                  </a:txBody>
                  <a:tcPr/>
                </a:tc>
                <a:tc>
                  <a:txBody>
                    <a:bodyPr/>
                    <a:lstStyle/>
                    <a:p>
                      <a:r>
                        <a:rPr lang="fr-FR" sz="1200" dirty="0" smtClean="0"/>
                        <a:t>Mon projet/chantier est visitable (La Citadelle à Amiens)</a:t>
                      </a:r>
                      <a:endParaRPr lang="fr-FR" sz="1200" dirty="0"/>
                    </a:p>
                  </a:txBody>
                  <a:tcPr/>
                </a:tc>
                <a:tc>
                  <a:txBody>
                    <a:bodyPr/>
                    <a:lstStyle/>
                    <a:p>
                      <a:r>
                        <a:rPr lang="fr-FR" sz="1200" dirty="0" smtClean="0"/>
                        <a:t>Je</a:t>
                      </a:r>
                      <a:r>
                        <a:rPr lang="fr-FR" sz="1200" baseline="0" dirty="0" smtClean="0"/>
                        <a:t> suis prêt à rencontrer les 29 camarades signalés à Amiens</a:t>
                      </a:r>
                      <a:endParaRPr lang="fr-FR" sz="1200" dirty="0"/>
                    </a:p>
                  </a:txBody>
                  <a:tcPr/>
                </a:tc>
              </a:tr>
              <a:tr h="385728">
                <a:tc>
                  <a:txBody>
                    <a:bodyPr/>
                    <a:lstStyle/>
                    <a:p>
                      <a:endParaRPr lang="fr-FR" sz="1200" dirty="0"/>
                    </a:p>
                  </a:txBody>
                  <a:tcPr/>
                </a:tc>
                <a:tc>
                  <a:txBody>
                    <a:bodyPr/>
                    <a:lstStyle/>
                    <a:p>
                      <a:r>
                        <a:rPr lang="fr-FR" sz="1200" dirty="0" smtClean="0"/>
                        <a:t>J’habite à Boulogne et termine un double</a:t>
                      </a:r>
                      <a:r>
                        <a:rPr lang="fr-FR" sz="1200" baseline="0" dirty="0" smtClean="0"/>
                        <a:t> diplôme avec </a:t>
                      </a:r>
                      <a:r>
                        <a:rPr lang="fr-FR" sz="1200" baseline="0" dirty="0" err="1" smtClean="0"/>
                        <a:t>Sc</a:t>
                      </a:r>
                      <a:r>
                        <a:rPr lang="fr-FR" sz="1200" baseline="0" dirty="0" smtClean="0"/>
                        <a:t> Po</a:t>
                      </a:r>
                      <a:endParaRPr lang="fr-FR" sz="1200" dirty="0"/>
                    </a:p>
                  </a:txBody>
                  <a:tcPr/>
                </a:tc>
                <a:tc>
                  <a:txBody>
                    <a:bodyPr/>
                    <a:lstStyle/>
                    <a:p>
                      <a:r>
                        <a:rPr lang="fr-FR" sz="1200" dirty="0" smtClean="0"/>
                        <a:t>Je suis prêt à aider (vient le 21 janvier)</a:t>
                      </a:r>
                      <a:endParaRPr lang="fr-FR" sz="1200" dirty="0"/>
                    </a:p>
                  </a:txBody>
                  <a:tcPr/>
                </a:tc>
              </a:tr>
            </a:tbl>
          </a:graphicData>
        </a:graphic>
      </p:graphicFrame>
      <p:sp>
        <p:nvSpPr>
          <p:cNvPr id="3" name="Espace réservé du pied de page 2"/>
          <p:cNvSpPr>
            <a:spLocks noGrp="1"/>
          </p:cNvSpPr>
          <p:nvPr>
            <p:ph type="ftr" sz="quarter" idx="11"/>
          </p:nvPr>
        </p:nvSpPr>
        <p:spPr/>
        <p:txBody>
          <a:bodyPr/>
          <a:lstStyle/>
          <a:p>
            <a:r>
              <a:rPr lang="fr-FR" smtClean="0"/>
              <a:t>Compte Rendu Séminaire PA 21 janvier 2017</a:t>
            </a:r>
            <a:endParaRPr lang="fr-FR"/>
          </a:p>
        </p:txBody>
      </p:sp>
    </p:spTree>
    <p:extLst>
      <p:ext uri="{BB962C8B-B14F-4D97-AF65-F5344CB8AC3E}">
        <p14:creationId xmlns:p14="http://schemas.microsoft.com/office/powerpoint/2010/main" val="331189721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6963</TotalTime>
  <Words>1389</Words>
  <Application>Microsoft Office PowerPoint</Application>
  <PresentationFormat>Affichage à l'écran (4:3)</PresentationFormat>
  <Paragraphs>175</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Séminaire des groupes géog. de PA le 21 janvier 2016   « Comment améliorer la dynamique de nos groupes régionaux ? »</vt:lpstr>
      <vt:lpstr>Synthèse et résultats généraux</vt:lpstr>
      <vt:lpstr>Personnes présentes</vt:lpstr>
      <vt:lpstr>Agenda</vt:lpstr>
      <vt:lpstr>Liste des documents/informations montrés en réunion et attachés au présent CR</vt:lpstr>
      <vt:lpstr>Enquêtes régionales  Hauts de France (349 diplomés) et Aquitaine (328 diplomés)</vt:lpstr>
      <vt:lpstr>Présentation PowerPoint</vt:lpstr>
      <vt:lpstr>Présentation PowerPoint</vt:lpstr>
      <vt:lpstr>Hauts de France : choix d’idées et motivations après échanges</vt:lpstr>
      <vt:lpstr>Personnes intéressées au lancement d’un bureau régional d’animateurs</vt:lpstr>
      <vt:lpstr>Résultats des échanges du 21 janvier</vt:lpstr>
      <vt:lpstr>Région Aquitaine</vt:lpstr>
      <vt:lpstr>Présentation PowerPoint</vt:lpstr>
      <vt:lpstr>Aquitaine : choix d’idées et motivations après échanges</vt:lpstr>
      <vt:lpstr>Personnes à associer au lancement d’un bureau régional d’animateurs</vt:lpstr>
      <vt:lpstr>Résultats des échanges du 21 janvier</vt:lpstr>
      <vt:lpstr>Annexes</vt:lpstr>
      <vt:lpstr>Poitou-Charentes</vt:lpstr>
      <vt:lpstr>Présentation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Développement des réseaux géographiques de PA</dc:title>
  <dc:creator>Dominique de Robillard</dc:creator>
  <cp:lastModifiedBy>Isabelle Delin</cp:lastModifiedBy>
  <cp:revision>93</cp:revision>
  <dcterms:created xsi:type="dcterms:W3CDTF">2016-09-16T10:07:21Z</dcterms:created>
  <dcterms:modified xsi:type="dcterms:W3CDTF">2018-02-05T09:44:44Z</dcterms:modified>
</cp:coreProperties>
</file>