
<file path=[Content_Types].xml><?xml version="1.0" encoding="utf-8"?>
<Types xmlns="http://schemas.openxmlformats.org/package/2006/content-types">
  <Default Extension="jfif" ContentType="image/j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60" r:id="rId4"/>
    <p:sldId id="261" r:id="rId5"/>
    <p:sldId id="283" r:id="rId6"/>
    <p:sldId id="262" r:id="rId7"/>
    <p:sldId id="282" r:id="rId8"/>
    <p:sldId id="264" r:id="rId9"/>
    <p:sldId id="258" r:id="rId10"/>
    <p:sldId id="265" r:id="rId11"/>
    <p:sldId id="268" r:id="rId12"/>
    <p:sldId id="269" r:id="rId13"/>
    <p:sldId id="259" r:id="rId14"/>
    <p:sldId id="257" r:id="rId15"/>
    <p:sldId id="266" r:id="rId16"/>
    <p:sldId id="278" r:id="rId17"/>
    <p:sldId id="287" r:id="rId18"/>
    <p:sldId id="284" r:id="rId19"/>
    <p:sldId id="286" r:id="rId20"/>
    <p:sldId id="288" r:id="rId21"/>
    <p:sldId id="280" r:id="rId2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3E9"/>
    <a:srgbClr val="945258"/>
    <a:srgbClr val="581A1B"/>
    <a:srgbClr val="5DAAB0"/>
    <a:srgbClr val="1B2542"/>
    <a:srgbClr val="67BACE"/>
    <a:srgbClr val="3B7579"/>
    <a:srgbClr val="AAD3D6"/>
    <a:srgbClr val="418287"/>
    <a:srgbClr val="1F1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03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562" y="5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81" d="100"/>
          <a:sy n="81" d="100"/>
        </p:scale>
        <p:origin x="21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BF18C0A-701F-4CE6-A7F9-81B5E25BD18F}" type="datetime1">
              <a:rPr lang="fr-FR" smtClean="0"/>
              <a:t>24/03/2021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94999C6-215D-4782-934D-6E91C64045AB}" type="datetime1">
              <a:rPr lang="fr-FR" noProof="0" smtClean="0"/>
              <a:t>24/03/2021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fr-FR" noProof="0" smtClean="0"/>
              <a:t>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1395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solidFill>
            <a:schemeClr val="accent1"/>
          </a:solidFill>
          <a:ln>
            <a:solidFill>
              <a:srgbClr val="67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0309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2432493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34171D-B37B-4BA7-BC1F-2369AAFA0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39803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6854" y="87971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6854" y="195615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854" y="303260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854" y="410904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6854" y="518549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7730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7730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7730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3</a:t>
            </a:r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7730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4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7730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5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79517603-8FAC-41C9-B5BE-3F8BA7D93CE6}"/>
              </a:ext>
            </a:extLst>
          </p:cNvPr>
          <p:cNvSpPr/>
          <p:nvPr userDrawn="1"/>
        </p:nvSpPr>
        <p:spPr>
          <a:xfrm rot="16200000" flipV="1">
            <a:off x="965155" y="389954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3" y="1691472"/>
            <a:ext cx="4385841" cy="1325563"/>
          </a:xfrm>
        </p:spPr>
        <p:txBody>
          <a:bodyPr rtlCol="0" anchor="b"/>
          <a:lstStyle>
            <a:lvl1pPr algn="r">
              <a:defRPr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00437"/>
            <a:ext cx="12192000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9843" y="1690688"/>
            <a:ext cx="4155432" cy="132556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9843" y="1227698"/>
            <a:ext cx="4155432" cy="382749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525" y="1193765"/>
            <a:ext cx="6322230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193765"/>
            <a:ext cx="5230788" cy="479613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009"/>
            <a:ext cx="3416928" cy="2884911"/>
          </a:xfrm>
        </p:spPr>
        <p:txBody>
          <a:bodyPr lIns="0" rtlCol="0" anchor="t">
            <a:normAutofit/>
          </a:bodyPr>
          <a:lstStyle>
            <a:lvl1pPr algn="r">
              <a:defRPr sz="4000">
                <a:solidFill>
                  <a:schemeClr val="accent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875" y="180900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80900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0572" y="221329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21329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7089"/>
            <a:ext cx="4297212" cy="3449109"/>
          </a:xfr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>
              <a:defRPr lang="en-US" sz="4000" dirty="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algn="r" rtl="0"/>
            <a:r>
              <a:rPr lang="fr-FR" noProof="0" dirty="0"/>
              <a:t>Cliquez pour modifier le titre du Master </a:t>
            </a:r>
            <a:br>
              <a:rPr lang="fr-FR" noProof="0" dirty="0"/>
            </a:br>
            <a:r>
              <a:rPr lang="fr-FR" noProof="0" dirty="0"/>
              <a:t>style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168708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68708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228600" lvl="0" indent="-22860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209137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09137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Forme 62">
            <a:extLst>
              <a:ext uri="{FF2B5EF4-FFF2-40B4-BE49-F238E27FC236}">
                <a16:creationId xmlns:a16="http://schemas.microsoft.com/office/drawing/2014/main" id="{22325F4A-8191-45D3-B031-5847B1E4B3AA}"/>
              </a:ext>
            </a:extLst>
          </p:cNvPr>
          <p:cNvSpPr/>
          <p:nvPr userDrawn="1"/>
        </p:nvSpPr>
        <p:spPr>
          <a:xfrm rot="16200000" flipV="1">
            <a:off x="3332057" y="133183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12087828" y="1675514"/>
            <a:ext cx="115747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87090"/>
            <a:ext cx="4568750" cy="1721802"/>
          </a:xfrm>
          <a:noFill/>
        </p:spPr>
        <p:txBody>
          <a:bodyPr lIns="0" rIns="324000" rtlCol="0" anchor="ctr">
            <a:normAutofit/>
          </a:bodyPr>
          <a:lstStyle>
            <a:lvl1pPr algn="r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modifier </a:t>
            </a:r>
            <a:br>
              <a:rPr lang="fr-FR" noProof="0" dirty="0"/>
            </a:br>
            <a:r>
              <a:rPr lang="fr-FR" noProof="0" dirty="0"/>
              <a:t>Style du titre du Master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fr-FR" noProof="0" dirty="0">
              <a:latin typeface="+mn-lt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228600" lvl="0" indent="-22860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Forme 62">
            <a:extLst>
              <a:ext uri="{FF2B5EF4-FFF2-40B4-BE49-F238E27FC236}">
                <a16:creationId xmlns:a16="http://schemas.microsoft.com/office/drawing/2014/main" id="{DADD8B14-6C18-4FC5-89FD-62D525A444DB}"/>
              </a:ext>
            </a:extLst>
          </p:cNvPr>
          <p:cNvSpPr/>
          <p:nvPr userDrawn="1"/>
        </p:nvSpPr>
        <p:spPr>
          <a:xfrm rot="16200000" flipV="1">
            <a:off x="3332057" y="729943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14412" y="3805254"/>
            <a:ext cx="1935925" cy="185477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0816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9607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97" y="836271"/>
            <a:ext cx="4262400" cy="5185458"/>
          </a:xfrm>
          <a:solidFill>
            <a:schemeClr val="accent2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1836" y="836271"/>
            <a:ext cx="3523423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-1" y="1539432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MERCI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WWW.WEBSITENAME.COM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135FBD-5652-4984-9067-54923C9F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8052" y="3206186"/>
            <a:ext cx="6435525" cy="2815543"/>
          </a:xfrm>
          <a:noFill/>
          <a:ln>
            <a:noFill/>
          </a:ln>
        </p:spPr>
        <p:txBody>
          <a:bodyPr lIns="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lIns="0"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36271"/>
            <a:ext cx="3657059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987207"/>
            <a:ext cx="28378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1371" y="987208"/>
            <a:ext cx="3501106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66452"/>
            <a:ext cx="5007015" cy="1440000"/>
          </a:xfrm>
          <a:solidFill>
            <a:schemeClr val="bg1"/>
          </a:solidFill>
        </p:spPr>
        <p:txBody>
          <a:bodyPr lIns="216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modifier </a:t>
            </a:r>
            <a:br>
              <a:rPr lang="fr-FR" noProof="0"/>
            </a:br>
            <a:r>
              <a:rPr lang="fr-FR" noProof="0"/>
              <a:t>Style du titre du Master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9A10FA-D831-43AB-9DF1-EDB14480E3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478756"/>
            <a:ext cx="4572000" cy="118903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FBD120B-8377-4641-9618-9DD68265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5635"/>
            <a:ext cx="5845215" cy="1440000"/>
          </a:xfrm>
          <a:solidFill>
            <a:schemeClr val="bg1"/>
          </a:solidFill>
        </p:spPr>
        <p:txBody>
          <a:bodyPr lIns="792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"/>
            <a:ext cx="11353800" cy="554736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53441"/>
            <a:ext cx="11353800" cy="5151119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9089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89941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9642F6-C957-4450-8481-2252F03F2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4209" y="1203769"/>
            <a:ext cx="9563582" cy="5060062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F595BB60-922F-4254-AD20-DEA3FA4B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08" y="339162"/>
            <a:ext cx="9563581" cy="823070"/>
          </a:xfrm>
          <a:noFill/>
        </p:spPr>
        <p:txBody>
          <a:bodyPr lIns="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2346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6030" y="747000"/>
            <a:ext cx="10519940" cy="5364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62267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0"/>
            <a:ext cx="1137043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634288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719574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5831840" y="0"/>
            <a:ext cx="55219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4699000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Section </a:t>
            </a:r>
            <a:br>
              <a:rPr lang="fr-FR" noProof="0"/>
            </a:br>
            <a:r>
              <a:rPr lang="fr-FR" noProof="0"/>
              <a:t>En-tête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1" y="0"/>
            <a:ext cx="70561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525780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88BD7D8D-4534-4674-90CD-5444E7502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2636" y="446300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49687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FC75DEA4-0A76-480D-A95E-49B8E0DD9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5647" y="3145492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5DAAB0">
                    <a:alpha val="20000"/>
                  </a:srgb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394370"/>
            <a:ext cx="7056121" cy="4069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934210"/>
            <a:ext cx="527304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</p:spTree>
    <p:extLst>
      <p:ext uri="{BB962C8B-B14F-4D97-AF65-F5344CB8AC3E}">
        <p14:creationId xmlns:p14="http://schemas.microsoft.com/office/powerpoint/2010/main" val="179353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1"/>
            <a:ext cx="12208639" cy="4907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2691447"/>
            <a:ext cx="6272321" cy="1694180"/>
          </a:xfrm>
        </p:spPr>
        <p:txBody>
          <a:bodyPr lIns="0" rtlCol="0" anchor="b">
            <a:noAutofit/>
          </a:bodyPr>
          <a:lstStyle>
            <a:lvl1pPr algn="l"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7A110188-91CF-42CE-9B0F-643DB15F9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1826" y="261305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3B757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63052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278528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3834DECF-152F-4E39-AD49-1ADCE9F759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1375" y="3097232"/>
            <a:ext cx="4008120" cy="2742196"/>
          </a:xfr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37508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78736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666759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20" name="Espace réservé d’image 4">
            <a:extLst>
              <a:ext uri="{FF2B5EF4-FFF2-40B4-BE49-F238E27FC236}">
                <a16:creationId xmlns:a16="http://schemas.microsoft.com/office/drawing/2014/main" id="{99E7C9A1-D1C2-4923-B0AE-127044646A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66207" y="0"/>
            <a:ext cx="332579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396160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CD2F32-8B27-4322-8E25-EBB64083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-17756" y="6172118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330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060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791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0521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33730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103933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112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8842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73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8303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460447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459734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1802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n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15261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422" y="1038724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7422" y="2330235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87422" y="3621746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87422" y="4913257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82" y="971950"/>
            <a:ext cx="3537030" cy="2036100"/>
          </a:xfrm>
        </p:spPr>
        <p:txBody>
          <a:bodyPr lIns="0" rtlCol="0"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6930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70602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76930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0602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2770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770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4956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4956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2770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2770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4956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4956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6" name="Forme 62">
            <a:extLst>
              <a:ext uri="{FF2B5EF4-FFF2-40B4-BE49-F238E27FC236}">
                <a16:creationId xmlns:a16="http://schemas.microsoft.com/office/drawing/2014/main" id="{E2A7A773-8673-42D6-B565-4013CBE76BBD}"/>
              </a:ext>
            </a:extLst>
          </p:cNvPr>
          <p:cNvSpPr/>
          <p:nvPr userDrawn="1"/>
        </p:nvSpPr>
        <p:spPr>
          <a:xfrm rot="16200000" flipV="1">
            <a:off x="965155" y="-18490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EE8D18BE-27C3-4048-91A7-DD0F0F8D0861}"/>
              </a:ext>
            </a:extLst>
          </p:cNvPr>
          <p:cNvSpPr/>
          <p:nvPr userDrawn="1"/>
        </p:nvSpPr>
        <p:spPr>
          <a:xfrm>
            <a:off x="4190264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06007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3705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06007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705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31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04731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1403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1403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473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3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1403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403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C623159-5A5F-49ED-8FE8-D17FB82C8BB9}"/>
              </a:ext>
            </a:extLst>
          </p:cNvPr>
          <p:cNvSpPr/>
          <p:nvPr userDrawn="1"/>
        </p:nvSpPr>
        <p:spPr>
          <a:xfrm>
            <a:off x="6157960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3F630FE-FEDE-4DCF-98BE-57FA329D971D}"/>
              </a:ext>
            </a:extLst>
          </p:cNvPr>
          <p:cNvSpPr/>
          <p:nvPr userDrawn="1"/>
        </p:nvSpPr>
        <p:spPr>
          <a:xfrm>
            <a:off x="4190264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CEE0F46-6DA2-40B8-B7F9-015FA8D24163}"/>
              </a:ext>
            </a:extLst>
          </p:cNvPr>
          <p:cNvSpPr/>
          <p:nvPr userDrawn="1"/>
        </p:nvSpPr>
        <p:spPr>
          <a:xfrm>
            <a:off x="6157960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MODIFIER LE STYLE DU TITRE DE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4" name="Espace réservé du tableau 3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524172"/>
            <a:ext cx="2578099" cy="2508588"/>
          </a:xfrm>
        </p:spPr>
        <p:txBody>
          <a:bodyPr lIns="0" rtlCol="0" anchor="t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7A2F74A-3B1A-417B-8998-62F0E7EF0E74}"/>
              </a:ext>
            </a:extLst>
          </p:cNvPr>
          <p:cNvSpPr/>
          <p:nvPr userDrawn="1"/>
        </p:nvSpPr>
        <p:spPr>
          <a:xfrm rot="16200000" flipV="1">
            <a:off x="965155" y="-70306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708475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96498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1094402" y="2525899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DAA0C5BA-C2D3-4A68-8EDE-1831408789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1933381"/>
              <a:gd name="connsiteY0" fmla="*/ 0 h 6858000"/>
              <a:gd name="connsiteX1" fmla="*/ 11933381 w 11933381"/>
              <a:gd name="connsiteY1" fmla="*/ 0 h 6858000"/>
              <a:gd name="connsiteX2" fmla="*/ 11933381 w 11933381"/>
              <a:gd name="connsiteY2" fmla="*/ 6858000 h 6858000"/>
              <a:gd name="connsiteX3" fmla="*/ 0 w 11933381"/>
              <a:gd name="connsiteY3" fmla="*/ 6858000 h 6858000"/>
              <a:gd name="connsiteX4" fmla="*/ 0 w 11933381"/>
              <a:gd name="connsiteY4" fmla="*/ 5854361 h 6858000"/>
              <a:gd name="connsiteX5" fmla="*/ 8109878 w 11933381"/>
              <a:gd name="connsiteY5" fmla="*/ 5854361 h 6858000"/>
              <a:gd name="connsiteX6" fmla="*/ 8109878 w 11933381"/>
              <a:gd name="connsiteY6" fmla="*/ 1949923 h 6858000"/>
              <a:gd name="connsiteX7" fmla="*/ 0 w 11933381"/>
              <a:gd name="connsiteY7" fmla="*/ 1949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3381" h="6858000">
                <a:moveTo>
                  <a:pt x="0" y="0"/>
                </a:moveTo>
                <a:lnTo>
                  <a:pt x="11933381" y="0"/>
                </a:lnTo>
                <a:lnTo>
                  <a:pt x="11933381" y="6858000"/>
                </a:lnTo>
                <a:lnTo>
                  <a:pt x="0" y="6858000"/>
                </a:lnTo>
                <a:lnTo>
                  <a:pt x="0" y="5854361"/>
                </a:lnTo>
                <a:lnTo>
                  <a:pt x="8109878" y="5854361"/>
                </a:lnTo>
                <a:lnTo>
                  <a:pt x="8109878" y="1949923"/>
                </a:lnTo>
                <a:lnTo>
                  <a:pt x="0" y="194992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6B115D-D229-4AA4-AEF5-F8401DFE9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508969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4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2725" y="198755"/>
            <a:ext cx="3856038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2285" y="198755"/>
            <a:ext cx="7651115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1" y="4648200"/>
            <a:ext cx="7651116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2919" y="4648200"/>
            <a:ext cx="3855721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E89-6DB8-4F5F-8C94-73034B3D82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03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D373C762-8092-4F49-BC46-91BCA0557F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430682 h 6858000"/>
              <a:gd name="connsiteX3" fmla="*/ 3823504 w 12191999"/>
              <a:gd name="connsiteY3" fmla="*/ 2430682 h 6858000"/>
              <a:gd name="connsiteX4" fmla="*/ 3823504 w 12191999"/>
              <a:gd name="connsiteY4" fmla="*/ 6335120 h 6858000"/>
              <a:gd name="connsiteX5" fmla="*/ 12191999 w 12191999"/>
              <a:gd name="connsiteY5" fmla="*/ 633512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430682"/>
                </a:lnTo>
                <a:lnTo>
                  <a:pt x="3823504" y="2430682"/>
                </a:lnTo>
                <a:lnTo>
                  <a:pt x="3823504" y="6335120"/>
                </a:lnTo>
                <a:lnTo>
                  <a:pt x="12191999" y="633512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208" y="2870519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209" y="395854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4788658" y="2817190"/>
            <a:ext cx="0" cy="193031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C5E654-9DD5-4608-9E3B-39BDE29EF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508969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diapositiv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B652B907-27B2-46E0-B157-E5617EF041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553196"/>
              <a:gd name="connsiteX1" fmla="*/ 12191999 w 12191999"/>
              <a:gd name="connsiteY1" fmla="*/ 0 h 6553196"/>
              <a:gd name="connsiteX2" fmla="*/ 12191999 w 12191999"/>
              <a:gd name="connsiteY2" fmla="*/ 6553196 h 6553196"/>
              <a:gd name="connsiteX3" fmla="*/ 9099630 w 12191999"/>
              <a:gd name="connsiteY3" fmla="*/ 6553196 h 6553196"/>
              <a:gd name="connsiteX4" fmla="*/ 9099630 w 12191999"/>
              <a:gd name="connsiteY4" fmla="*/ 2953562 h 6553196"/>
              <a:gd name="connsiteX5" fmla="*/ 731134 w 12191999"/>
              <a:gd name="connsiteY5" fmla="*/ 2953562 h 6553196"/>
              <a:gd name="connsiteX6" fmla="*/ 731134 w 12191999"/>
              <a:gd name="connsiteY6" fmla="*/ 6553196 h 6553196"/>
              <a:gd name="connsiteX7" fmla="*/ 0 w 12191999"/>
              <a:gd name="connsiteY7" fmla="*/ 6553196 h 6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553196">
                <a:moveTo>
                  <a:pt x="0" y="0"/>
                </a:moveTo>
                <a:lnTo>
                  <a:pt x="12191999" y="0"/>
                </a:lnTo>
                <a:lnTo>
                  <a:pt x="12191999" y="6553196"/>
                </a:lnTo>
                <a:lnTo>
                  <a:pt x="9099630" y="6553196"/>
                </a:lnTo>
                <a:lnTo>
                  <a:pt x="9099630" y="2953562"/>
                </a:lnTo>
                <a:lnTo>
                  <a:pt x="731134" y="2953562"/>
                </a:lnTo>
                <a:lnTo>
                  <a:pt x="731134" y="6553196"/>
                </a:lnTo>
                <a:lnTo>
                  <a:pt x="0" y="655319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1AEE170-55AC-411A-B257-BD682DE7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64" y="3379810"/>
            <a:ext cx="7252505" cy="891250"/>
          </a:xfrm>
        </p:spPr>
        <p:txBody>
          <a:bodyPr rtlCol="0" anchor="t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92D701DC-3803-4D06-BFB3-A9F78E402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165" y="4467833"/>
            <a:ext cx="7252504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1FB5177-8D30-4482-99E2-8BFEB1D37D9E}"/>
              </a:ext>
            </a:extLst>
          </p:cNvPr>
          <p:cNvSpPr/>
          <p:nvPr userDrawn="1"/>
        </p:nvSpPr>
        <p:spPr>
          <a:xfrm rot="16200000" flipV="1">
            <a:off x="1285385" y="3006251"/>
            <a:ext cx="0" cy="257077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8E8A4A-E330-4023-BE45-37F861649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663317" y="6172118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modifier le Master </a:t>
            </a:r>
            <a:br>
              <a:rPr lang="fr-FR" noProof="0" dirty="0"/>
            </a:br>
            <a:r>
              <a:rPr lang="fr-FR" noProof="0" dirty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389954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356412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78137" y="2225040"/>
            <a:ext cx="3557587" cy="3668025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432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9432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9432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9432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9432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3387272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778137" y="0"/>
            <a:ext cx="3586162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dirty="0"/>
              <a:t>Bureau – 26 novembre 2020</a:t>
            </a:r>
            <a:endParaRPr lang="fr-FR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5A6FF41-54B8-48A5-97C1-AA732323D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3"/>
          <a:srcRect l="13586" t="31866" r="12119" b="27012"/>
          <a:stretch/>
        </p:blipFill>
        <p:spPr>
          <a:xfrm>
            <a:off x="2" y="6176963"/>
            <a:ext cx="1203060" cy="6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5" r:id="rId2"/>
    <p:sldLayoutId id="2147483689" r:id="rId3"/>
    <p:sldLayoutId id="2147483684" r:id="rId4"/>
    <p:sldLayoutId id="2147483651" r:id="rId5"/>
    <p:sldLayoutId id="2147483685" r:id="rId6"/>
    <p:sldLayoutId id="2147483674" r:id="rId7"/>
    <p:sldLayoutId id="2147483690" r:id="rId8"/>
    <p:sldLayoutId id="2147483694" r:id="rId9"/>
    <p:sldLayoutId id="2147483693" r:id="rId10"/>
    <p:sldLayoutId id="2147483686" r:id="rId11"/>
    <p:sldLayoutId id="2147483703" r:id="rId12"/>
    <p:sldLayoutId id="2147483709" r:id="rId13"/>
    <p:sldLayoutId id="2147483710" r:id="rId14"/>
    <p:sldLayoutId id="2147483711" r:id="rId15"/>
    <p:sldLayoutId id="2147483712" r:id="rId16"/>
    <p:sldLayoutId id="2147483704" r:id="rId17"/>
    <p:sldLayoutId id="2147483702" r:id="rId18"/>
    <p:sldLayoutId id="2147483713" r:id="rId19"/>
    <p:sldLayoutId id="2147483714" r:id="rId20"/>
    <p:sldLayoutId id="2147483715" r:id="rId21"/>
    <p:sldLayoutId id="2147483695" r:id="rId22"/>
    <p:sldLayoutId id="2147483730" r:id="rId23"/>
    <p:sldLayoutId id="2147483698" r:id="rId24"/>
    <p:sldLayoutId id="2147483731" r:id="rId25"/>
    <p:sldLayoutId id="2147483699" r:id="rId26"/>
    <p:sldLayoutId id="2147483732" r:id="rId27"/>
    <p:sldLayoutId id="2147483700" r:id="rId28"/>
    <p:sldLayoutId id="2147483733" r:id="rId29"/>
    <p:sldLayoutId id="2147483701" r:id="rId30"/>
    <p:sldLayoutId id="2147483734" r:id="rId31"/>
    <p:sldLayoutId id="2147483696" r:id="rId32"/>
    <p:sldLayoutId id="2147483705" r:id="rId33"/>
    <p:sldLayoutId id="2147483706" r:id="rId34"/>
    <p:sldLayoutId id="2147483707" r:id="rId35"/>
    <p:sldLayoutId id="2147483708" r:id="rId36"/>
    <p:sldLayoutId id="2147483687" r:id="rId37"/>
    <p:sldLayoutId id="2147483719" r:id="rId38"/>
    <p:sldLayoutId id="2147483720" r:id="rId39"/>
    <p:sldLayoutId id="2147483718" r:id="rId40"/>
    <p:sldLayoutId id="2147483721" r:id="rId41"/>
    <p:sldLayoutId id="2147483716" r:id="rId42"/>
    <p:sldLayoutId id="2147483722" r:id="rId43"/>
    <p:sldLayoutId id="2147483723" r:id="rId44"/>
    <p:sldLayoutId id="2147483725" r:id="rId45"/>
    <p:sldLayoutId id="2147483726" r:id="rId46"/>
    <p:sldLayoutId id="2147483675" r:id="rId47"/>
    <p:sldLayoutId id="2147483677" r:id="rId48"/>
    <p:sldLayoutId id="2147483729" r:id="rId49"/>
    <p:sldLayoutId id="2147483728" r:id="rId50"/>
    <p:sldLayoutId id="2147483738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Poppins" panose="02000000000000000000" pitchFamily="2" charset="0"/>
          <a:ea typeface="+mj-ea"/>
          <a:cs typeface="Poppins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b="0" i="0" kern="1200">
          <a:solidFill>
            <a:schemeClr val="accent4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intérieur, plancher, mur, pièce&#10;&#10;Description générée automatiquement">
            <a:extLst>
              <a:ext uri="{FF2B5EF4-FFF2-40B4-BE49-F238E27FC236}">
                <a16:creationId xmlns:a16="http://schemas.microsoft.com/office/drawing/2014/main" id="{1987A127-3405-4EC5-ACFF-A55FAD305E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1563" b="4167"/>
          <a:stretch/>
        </p:blipFill>
        <p:spPr>
          <a:xfrm>
            <a:off x="20" y="10"/>
            <a:ext cx="12191979" cy="6857990"/>
          </a:xfr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CC28A1B-4289-4973-A36C-D31AEA27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164" y="3379810"/>
            <a:ext cx="7252505" cy="891250"/>
          </a:xfrm>
        </p:spPr>
        <p:txBody>
          <a:bodyPr anchor="t">
            <a:normAutofit/>
          </a:bodyPr>
          <a:lstStyle/>
          <a:p>
            <a:r>
              <a:rPr lang="fr-FR" dirty="0"/>
              <a:t>Bureau Ponts Alumni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376EAE-612D-48D4-BBAD-6C635D5D21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0165" y="4467833"/>
            <a:ext cx="7252504" cy="338549"/>
          </a:xfrm>
        </p:spPr>
        <p:txBody>
          <a:bodyPr>
            <a:normAutofit/>
          </a:bodyPr>
          <a:lstStyle/>
          <a:p>
            <a:r>
              <a:rPr lang="fr-FR" dirty="0"/>
              <a:t>23 mars 2021</a:t>
            </a:r>
          </a:p>
        </p:txBody>
      </p:sp>
    </p:spTree>
    <p:extLst>
      <p:ext uri="{BB962C8B-B14F-4D97-AF65-F5344CB8AC3E}">
        <p14:creationId xmlns:p14="http://schemas.microsoft.com/office/powerpoint/2010/main" val="235614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6E8C9-0BE6-4C00-A736-AED2D049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suivre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09EBB4-B35B-4E42-A14C-8AEB4734E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Répondre aux commentaires soulevés</a:t>
            </a:r>
          </a:p>
          <a:p>
            <a:r>
              <a:rPr lang="fr-FR" dirty="0"/>
              <a:t>Vérifier leur positionnement auprès </a:t>
            </a:r>
            <a:r>
              <a:rPr lang="fr-FR" dirty="0" err="1"/>
              <a:t>d’alumni</a:t>
            </a:r>
            <a:r>
              <a:rPr lang="fr-FR" dirty="0"/>
              <a:t> représentants ces différentes catégories (</a:t>
            </a:r>
            <a:r>
              <a:rPr lang="fr-FR" dirty="0" err="1"/>
              <a:t>T.Deau</a:t>
            </a:r>
            <a:r>
              <a:rPr lang="fr-FR" dirty="0"/>
              <a:t> pour </a:t>
            </a:r>
            <a:r>
              <a:rPr lang="fr-FR" dirty="0" err="1"/>
              <a:t>Meridiam</a:t>
            </a:r>
            <a:r>
              <a:rPr lang="fr-FR" dirty="0"/>
              <a:t>, </a:t>
            </a:r>
            <a:r>
              <a:rPr lang="fr-FR" dirty="0" err="1"/>
              <a:t>O.Bret</a:t>
            </a:r>
            <a:r>
              <a:rPr lang="fr-FR" dirty="0"/>
              <a:t> pour plus petites structures)</a:t>
            </a:r>
          </a:p>
          <a:p>
            <a:r>
              <a:rPr lang="fr-FR" dirty="0"/>
              <a:t>Envisager sa mise en œuvre : profil Commerce Marketing dans le cadre du mécénat de compétences (démarche initiale de recherche d’entreprises) ?</a:t>
            </a:r>
          </a:p>
          <a:p>
            <a:r>
              <a:rPr lang="fr-FR" dirty="0"/>
              <a:t>S’adjoindre des compétences expertes Marketing et RH pour finaliser la proposition</a:t>
            </a:r>
          </a:p>
          <a:p>
            <a:r>
              <a:rPr lang="fr-FR" dirty="0"/>
              <a:t>Négocier avec la régie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04677B-E33B-46B1-9183-D1BCE47E744B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179173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23A610-6D77-47CB-A7F4-0A7BB28D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 2021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712AB2-CC65-413D-B25B-3CD7093E6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7E5A64-EEF9-4177-89B0-BFC3D4552E30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298868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7763B-5EBD-44C3-AF7D-D8598F98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Assemblée Générale Ponts Alumni</a:t>
            </a:r>
            <a:br>
              <a:rPr lang="fr-FR" dirty="0"/>
            </a:br>
            <a:r>
              <a:rPr lang="fr-FR" dirty="0"/>
              <a:t>(18 mai, </a:t>
            </a:r>
            <a:r>
              <a:rPr lang="fr-FR" dirty="0" err="1"/>
              <a:t>visio</a:t>
            </a:r>
            <a:r>
              <a:rPr lang="fr-FR" dirty="0"/>
              <a:t>)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36210CE-53E1-43FF-AA1F-4A5B355777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7596486" y="3289995"/>
            <a:ext cx="1049126" cy="1049124"/>
          </a:xfr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6FCEB82-E9D1-4437-9DE6-BC55CBDBEC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1718619" y="3289995"/>
            <a:ext cx="1049126" cy="1049124"/>
          </a:xfrm>
        </p:spPr>
      </p:pic>
      <p:pic>
        <p:nvPicPr>
          <p:cNvPr id="17" name="Espace réservé pour une image 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271ABE4-3E38-447D-9EA9-2DFB61B9D0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094" r="1094"/>
          <a:stretch>
            <a:fillRect/>
          </a:stretch>
        </p:blipFill>
        <p:spPr>
          <a:xfrm>
            <a:off x="4565924" y="3289995"/>
            <a:ext cx="1049126" cy="1049124"/>
          </a:xfrm>
        </p:spPr>
      </p:pic>
      <p:pic>
        <p:nvPicPr>
          <p:cNvPr id="19" name="Espace réservé pour une image  18" descr="Une image contenant texte, objets métalliques, matériel&#10;&#10;Description générée automatiquement">
            <a:extLst>
              <a:ext uri="{FF2B5EF4-FFF2-40B4-BE49-F238E27FC236}">
                <a16:creationId xmlns:a16="http://schemas.microsoft.com/office/drawing/2014/main" id="{8A9B8E66-36D0-46E5-BB0F-7934C1CC311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2557" r="12557"/>
          <a:stretch>
            <a:fillRect/>
          </a:stretch>
        </p:blipFill>
        <p:spPr>
          <a:xfrm>
            <a:off x="10436313" y="3294178"/>
            <a:ext cx="1049126" cy="1049124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7A75E6C-4F43-4A42-9C69-869CE1D6C6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86146" y="4655776"/>
            <a:ext cx="2469806" cy="1666106"/>
          </a:xfrm>
        </p:spPr>
        <p:txBody>
          <a:bodyPr>
            <a:normAutofit/>
          </a:bodyPr>
          <a:lstStyle/>
          <a:p>
            <a:r>
              <a:rPr lang="fr-FR" b="1" dirty="0"/>
              <a:t>Déroulé</a:t>
            </a:r>
          </a:p>
          <a:p>
            <a:r>
              <a:rPr lang="fr-FR" sz="1200" dirty="0"/>
              <a:t>Soirée conjointe AG de Ponts Alumni et soirée Fondation : durée ?</a:t>
            </a:r>
          </a:p>
          <a:p>
            <a:r>
              <a:rPr lang="fr-FR" sz="1200" dirty="0"/>
              <a:t>AG (45’) + 3 (2?) Table-rondes : Solidarité / Transition Eco (Start-up)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5FBB2ED-D314-46E3-9F75-E9F75047E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7019" y="4658718"/>
            <a:ext cx="2469806" cy="1547753"/>
          </a:xfrm>
        </p:spPr>
        <p:txBody>
          <a:bodyPr>
            <a:normAutofit/>
          </a:bodyPr>
          <a:lstStyle/>
          <a:p>
            <a:r>
              <a:rPr lang="fr-FR" b="1" dirty="0"/>
              <a:t>Renouvellement Comité</a:t>
            </a:r>
          </a:p>
          <a:p>
            <a:r>
              <a:rPr lang="fr-FR" sz="1200" dirty="0"/>
              <a:t>Clôture des votes en ligne le 2 avril à minuit. 12 candidats, 6 postes</a:t>
            </a:r>
          </a:p>
          <a:p>
            <a:r>
              <a:rPr lang="fr-FR" sz="1200" dirty="0"/>
              <a:t>(170 votants à date)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9630243-D4BC-4478-A1C9-70DB4F4E4A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3064" y="4655776"/>
            <a:ext cx="2469806" cy="731694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Décisions</a:t>
            </a:r>
          </a:p>
          <a:p>
            <a:r>
              <a:rPr lang="fr-FR" sz="1200" dirty="0"/>
              <a:t>(classique…)</a:t>
            </a:r>
          </a:p>
          <a:p>
            <a:r>
              <a:rPr lang="fr-FR" sz="1200" dirty="0"/>
              <a:t>Grille de cotisations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16CA2BD-F243-4005-BBDA-E2755F9340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22194" y="4655775"/>
            <a:ext cx="2469806" cy="186931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Budget à allouer</a:t>
            </a:r>
          </a:p>
          <a:p>
            <a:r>
              <a:rPr lang="fr-FR" sz="1200" dirty="0"/>
              <a:t>Premiers chiffrages (15 k€)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Film 5’ sur 2020 / activités COVID (+ 6 itw) : 4,3 k€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Captation / retransmission jour J : 5,6 k€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Agence de </a:t>
            </a:r>
            <a:r>
              <a:rPr lang="fr-FR" sz="1200" dirty="0" err="1"/>
              <a:t>comm</a:t>
            </a:r>
            <a:r>
              <a:rPr lang="fr-FR" sz="1200" dirty="0"/>
              <a:t> (script)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Journaliste</a:t>
            </a:r>
          </a:p>
          <a:p>
            <a:endParaRPr lang="fr-FR" sz="120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A404B50-2239-49BA-941A-6B377CB2A0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13 avril (Comité) </a:t>
            </a:r>
            <a:r>
              <a:rPr lang="fr-FR" dirty="0"/>
              <a:t>: Validation rapports activité et financier + décisions (Tarifs 2022)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DD79B26-4B69-411D-BC94-6A71E3B053A8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215662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F025B-8561-40AC-9698-F333EF55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Promotions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4F8AA-A112-4A63-A438-A6413A6ECE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35D38-338D-4D97-8EFD-8BF0277ACDDC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2648423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EEFCD-76DE-47E0-8DC8-118003D76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Créer des groupes de promo « de cœur »</a:t>
            </a:r>
            <a:br>
              <a:rPr lang="fr-FR" dirty="0"/>
            </a:br>
            <a:r>
              <a:rPr lang="fr-FR" sz="3100" dirty="0">
                <a:solidFill>
                  <a:schemeClr val="accent1"/>
                </a:solidFill>
              </a:rPr>
              <a:t>(Cursus ingénieur)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9" name="Espace réservé pour une image  8" descr="Une image contenant arbre, personne, extérieur, foule&#10;&#10;Description générée automatiquement">
            <a:extLst>
              <a:ext uri="{FF2B5EF4-FFF2-40B4-BE49-F238E27FC236}">
                <a16:creationId xmlns:a16="http://schemas.microsoft.com/office/drawing/2014/main" id="{7DD3841C-5BAB-4E2A-9B68-8C28219BBE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099" r="9099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F00E2A-176C-436E-AAEB-A97D99C8A3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err="1"/>
              <a:t>Millesime</a:t>
            </a:r>
            <a:r>
              <a:rPr lang="fr-FR" dirty="0"/>
              <a:t> de promo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E2819F-018F-4A6E-9BAD-195C91FE2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638" y="4165143"/>
            <a:ext cx="3023149" cy="38274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Promo de </a:t>
            </a:r>
            <a:r>
              <a:rPr lang="fr-FR" dirty="0" err="1"/>
              <a:t>coeur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1EAF797-CB57-4232-93CC-67AB021402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Année d’obtention du diplôme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086B622-671D-4258-A507-B0D90D6A7E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69458" y="4602031"/>
            <a:ext cx="3446068" cy="1967229"/>
          </a:xfrm>
        </p:spPr>
        <p:txBody>
          <a:bodyPr>
            <a:normAutofit/>
          </a:bodyPr>
          <a:lstStyle/>
          <a:p>
            <a:r>
              <a:rPr lang="fr-FR" dirty="0"/>
              <a:t>Année d’entrée à l’Ecole</a:t>
            </a:r>
          </a:p>
          <a:p>
            <a:r>
              <a:rPr lang="fr-FR" dirty="0"/>
              <a:t>Potentiellement répartis sur 2 années de sortie (</a:t>
            </a:r>
            <a:r>
              <a:rPr lang="fr-FR" dirty="0" err="1"/>
              <a:t>yc</a:t>
            </a:r>
            <a:r>
              <a:rPr lang="fr-FR" dirty="0"/>
              <a:t> stages longs)</a:t>
            </a:r>
          </a:p>
          <a:p>
            <a:r>
              <a:rPr lang="fr-FR" dirty="0"/>
              <a:t>« </a:t>
            </a:r>
            <a:r>
              <a:rPr lang="fr-FR" dirty="0" err="1"/>
              <a:t>Millesime</a:t>
            </a:r>
            <a:r>
              <a:rPr lang="fr-FR" dirty="0"/>
              <a:t> n + </a:t>
            </a:r>
            <a:r>
              <a:rPr lang="fr-FR" b="1" dirty="0" err="1">
                <a:solidFill>
                  <a:schemeClr val="accent1"/>
                </a:solidFill>
              </a:rPr>
              <a:t>MIllesime</a:t>
            </a:r>
            <a:r>
              <a:rPr lang="fr-FR" b="1" dirty="0">
                <a:solidFill>
                  <a:schemeClr val="accent1"/>
                </a:solidFill>
              </a:rPr>
              <a:t> (n+1)L »</a:t>
            </a:r>
          </a:p>
          <a:p>
            <a:endParaRPr lang="fr-FR" b="1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fr-FR" sz="1800" b="1" dirty="0">
                <a:solidFill>
                  <a:schemeClr val="accent1"/>
                </a:solidFill>
                <a:highlight>
                  <a:srgbClr val="FFFF00"/>
                </a:highlight>
              </a:rPr>
              <a:t>Ex : 2002-2003L</a:t>
            </a:r>
            <a:endParaRPr lang="fr-FR" sz="1800" dirty="0">
              <a:highlight>
                <a:srgbClr val="FFFF00"/>
              </a:highlight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2B20FD09-3CBA-4573-B102-106E71293781}"/>
              </a:ext>
            </a:extLst>
          </p:cNvPr>
          <p:cNvSpPr/>
          <p:nvPr/>
        </p:nvSpPr>
        <p:spPr>
          <a:xfrm>
            <a:off x="6113755" y="3524435"/>
            <a:ext cx="461639" cy="586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F24345-06C5-4453-8E87-5E453672AE11}"/>
              </a:ext>
            </a:extLst>
          </p:cNvPr>
          <p:cNvSpPr txBox="1"/>
          <p:nvPr/>
        </p:nvSpPr>
        <p:spPr>
          <a:xfrm>
            <a:off x="9324763" y="2371358"/>
            <a:ext cx="2642336" cy="4339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Prochaines étapes</a:t>
            </a:r>
          </a:p>
          <a:p>
            <a:endParaRPr lang="fr-FR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600" b="1" dirty="0">
                <a:solidFill>
                  <a:schemeClr val="tx2"/>
                </a:solidFill>
              </a:rPr>
              <a:t>Reconstitution</a:t>
            </a:r>
            <a:r>
              <a:rPr lang="fr-FR" sz="1600" dirty="0">
                <a:solidFill>
                  <a:schemeClr val="tx2"/>
                </a:solidFill>
              </a:rPr>
              <a:t> des listes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b="1" dirty="0">
                <a:solidFill>
                  <a:schemeClr val="tx2"/>
                </a:solidFill>
              </a:rPr>
              <a:t>Vérifications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test</a:t>
            </a:r>
            <a:r>
              <a:rPr lang="fr-FR" sz="1600" dirty="0">
                <a:solidFill>
                  <a:schemeClr val="tx2"/>
                </a:solidFill>
              </a:rPr>
              <a:t> de quelques listes avec DP «  récentes »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b="1" dirty="0">
                <a:solidFill>
                  <a:schemeClr val="tx2"/>
                </a:solidFill>
              </a:rPr>
              <a:t>Création</a:t>
            </a:r>
            <a:r>
              <a:rPr lang="fr-FR" sz="1600" dirty="0">
                <a:solidFill>
                  <a:schemeClr val="tx2"/>
                </a:solidFill>
              </a:rPr>
              <a:t> des groupes de promo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b="1" dirty="0">
                <a:solidFill>
                  <a:schemeClr val="tx2"/>
                </a:solidFill>
              </a:rPr>
              <a:t>Communication</a:t>
            </a:r>
            <a:r>
              <a:rPr lang="fr-FR" sz="1600" dirty="0">
                <a:solidFill>
                  <a:schemeClr val="tx2"/>
                </a:solidFill>
              </a:rPr>
              <a:t> et rencontre des DP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>
                <a:solidFill>
                  <a:schemeClr val="tx2"/>
                </a:solidFill>
              </a:rPr>
              <a:t>1ers </a:t>
            </a:r>
            <a:r>
              <a:rPr lang="fr-FR" sz="1600" b="1" dirty="0">
                <a:solidFill>
                  <a:schemeClr val="tx2"/>
                </a:solidFill>
              </a:rPr>
              <a:t>évènements</a:t>
            </a:r>
          </a:p>
          <a:p>
            <a:pPr marL="342900" indent="-342900">
              <a:buFont typeface="+mj-lt"/>
              <a:buAutoNum type="arabicPeriod"/>
            </a:pPr>
            <a:endParaRPr lang="fr-FR" sz="16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600" b="1">
                <a:solidFill>
                  <a:schemeClr val="tx2"/>
                </a:solidFill>
              </a:rPr>
              <a:t>RV </a:t>
            </a:r>
            <a:r>
              <a:rPr lang="fr-FR" sz="1600">
                <a:solidFill>
                  <a:schemeClr val="tx2"/>
                </a:solidFill>
              </a:rPr>
              <a:t>avec les présidents des BDE encore élèves</a:t>
            </a:r>
            <a:endParaRPr lang="fr-FR" sz="16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A40CAF-22CA-4253-924F-2C032689FD94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287977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BF3500-E719-41B6-965C-C45BEC5C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divers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7540AD-86BD-4BB8-9438-AABC38CEE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42B620-B1B5-43FC-B0B4-127F6895E248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55428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55522-F851-4BF3-B3B7-911BE5A4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26" y="4867539"/>
            <a:ext cx="2239803" cy="1025525"/>
          </a:xfrm>
        </p:spPr>
        <p:txBody>
          <a:bodyPr vert="horz" lIns="0" tIns="45720" rIns="91440" bIns="0" rtlCol="0" anchor="b">
            <a:normAutofit/>
          </a:bodyPr>
          <a:lstStyle/>
          <a:p>
            <a:r>
              <a:rPr lang="fr-FR" sz="3500" b="1" i="0" kern="1200" spc="-150">
                <a:latin typeface="Poppins" panose="02000000000000000000" pitchFamily="2" charset="0"/>
                <a:ea typeface="+mj-ea"/>
                <a:cs typeface="Poppins" panose="02000000000000000000" pitchFamily="2" charset="0"/>
              </a:rPr>
              <a:t>Points divers</a:t>
            </a:r>
          </a:p>
        </p:txBody>
      </p:sp>
      <p:pic>
        <p:nvPicPr>
          <p:cNvPr id="10" name="Espace réservé pour une image  9" descr="Une image contenant arbre, extérieur, bâtiment, maison&#10;&#10;Description générée automatiquement">
            <a:extLst>
              <a:ext uri="{FF2B5EF4-FFF2-40B4-BE49-F238E27FC236}">
                <a16:creationId xmlns:a16="http://schemas.microsoft.com/office/drawing/2014/main" id="{21078A4B-D40E-4EA3-9044-143BAA6708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5715" r="3630"/>
          <a:stretch/>
        </p:blipFill>
        <p:spPr>
          <a:xfrm>
            <a:off x="8634413" y="812800"/>
            <a:ext cx="3557587" cy="5232400"/>
          </a:xfrm>
          <a:noFill/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1281D2-533B-4C25-B2ED-1E3973F4D2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854" y="879710"/>
            <a:ext cx="3983858" cy="7556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b="0" i="0" kern="1200">
                <a:latin typeface="Montserrat" panose="02000505000000020004" pitchFamily="2" charset="0"/>
                <a:ea typeface="+mn-ea"/>
                <a:cs typeface="Poppins" panose="02000000000000000000" pitchFamily="2" charset="0"/>
              </a:rPr>
              <a:t>Mécénat de compétences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364DE21-EB18-46DE-A9C0-828318C44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854" y="1956155"/>
            <a:ext cx="3983858" cy="755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b="0" i="0" kern="1200">
                <a:latin typeface="Montserrat" panose="02000505000000020004" pitchFamily="2" charset="0"/>
                <a:ea typeface="+mn-ea"/>
                <a:cs typeface="Poppins" panose="02000000000000000000" pitchFamily="2" charset="0"/>
              </a:rPr>
              <a:t>Cotisations à date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5B0C59C-48AB-4F6F-8B72-CCD3578DBE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854" y="3032600"/>
            <a:ext cx="3983858" cy="755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b="0" i="0" kern="1200">
                <a:latin typeface="Montserrat" panose="02000505000000020004" pitchFamily="2" charset="0"/>
                <a:ea typeface="+mn-ea"/>
                <a:cs typeface="Poppins" panose="02000000000000000000" pitchFamily="2" charset="0"/>
              </a:rPr>
              <a:t>Buste d’Albert Caquot</a:t>
            </a:r>
          </a:p>
          <a:p>
            <a:pPr>
              <a:spcAft>
                <a:spcPts val="600"/>
              </a:spcAft>
            </a:pPr>
            <a:endParaRPr lang="fr-FR" b="0" i="0" kern="1200">
              <a:latin typeface="Montserrat" panose="02000505000000020004" pitchFamily="2" charset="0"/>
              <a:ea typeface="+mn-ea"/>
              <a:cs typeface="Poppins" panose="02000000000000000000" pitchFamily="2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F30782-6A46-4644-BE8E-20044A057E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854" y="4109045"/>
            <a:ext cx="3983858" cy="7556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b="0" i="0" kern="1200">
                <a:latin typeface="Montserrat" panose="02000505000000020004" pitchFamily="2" charset="0"/>
                <a:ea typeface="+mn-ea"/>
                <a:cs typeface="Poppins" panose="02000000000000000000" pitchFamily="2" charset="0"/>
              </a:rPr>
              <a:t>Prochains PAM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0A07FAB2-F23C-4A6C-92D3-BFAEBE60DCE1}"/>
              </a:ext>
            </a:extLst>
          </p:cNvPr>
          <p:cNvSpPr txBox="1">
            <a:spLocks/>
          </p:cNvSpPr>
          <p:nvPr/>
        </p:nvSpPr>
        <p:spPr>
          <a:xfrm>
            <a:off x="4476854" y="5185490"/>
            <a:ext cx="3983858" cy="755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FR" b="0" i="0" kern="1200">
                <a:latin typeface="Montserrat" panose="02000505000000020004" pitchFamily="2" charset="0"/>
                <a:ea typeface="+mn-ea"/>
                <a:cs typeface="Poppins" panose="02000000000000000000" pitchFamily="2" charset="0"/>
              </a:rPr>
              <a:t>Agenda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FAE63DA-DD1A-4922-90C0-9FF90C5C9E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7730" y="879710"/>
            <a:ext cx="741082" cy="75565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F492D59-2B7F-4326-96AB-E30118190D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27730" y="1956155"/>
            <a:ext cx="741082" cy="75565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F3E1010-B705-4BBD-A21D-3AE0D8E49D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7730" y="3032600"/>
            <a:ext cx="741082" cy="75565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FE9818-23C3-4CCA-854A-9D220792C1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7730" y="4109045"/>
            <a:ext cx="741082" cy="75565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94850AE-9AEF-4099-8F46-148825453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7730" y="5185490"/>
            <a:ext cx="741082" cy="755650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4076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09A7E5C-225E-4836-9CCD-B112079E71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2643" y="2161835"/>
            <a:ext cx="7781000" cy="1451378"/>
          </a:xfrm>
        </p:spPr>
        <p:txBody>
          <a:bodyPr/>
          <a:lstStyle/>
          <a:p>
            <a:r>
              <a:rPr lang="fr-FR" dirty="0"/>
              <a:t>Une « candidate » identifiée par Eric et rencontrée mi-mars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Anne </a:t>
            </a:r>
            <a:r>
              <a:rPr lang="fr-FR" b="1" dirty="0" err="1"/>
              <a:t>Daire</a:t>
            </a:r>
            <a:r>
              <a:rPr lang="fr-FR" b="1" dirty="0"/>
              <a:t> (CIV 84)</a:t>
            </a:r>
            <a:r>
              <a:rPr lang="fr-FR" dirty="0"/>
              <a:t>, actuellement Risk Manager @ BNP Paribas Direction des Risques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B39F5E2-D651-47A5-A863-1597BCE9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643" y="836271"/>
            <a:ext cx="6435524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Mécénat de compétences Fondation</a:t>
            </a:r>
          </a:p>
        </p:txBody>
      </p:sp>
      <p:pic>
        <p:nvPicPr>
          <p:cNvPr id="8" name="Espace réservé pour une image  7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922B3194-8197-4F22-8C28-F61AE268C4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727" r="14727"/>
          <a:stretch>
            <a:fillRect/>
          </a:stretch>
        </p:blipFill>
        <p:spPr/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AF82CEC-8E88-4FE8-BAA9-D1D9BCB99690}"/>
              </a:ext>
            </a:extLst>
          </p:cNvPr>
          <p:cNvSpPr txBox="1"/>
          <p:nvPr/>
        </p:nvSpPr>
        <p:spPr>
          <a:xfrm>
            <a:off x="5162643" y="3613213"/>
            <a:ext cx="62895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Lettre de mission proposée par la Fondation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chargée de mission auprès de Thierry </a:t>
            </a:r>
            <a:r>
              <a:rPr lang="fr-FR" sz="1400" dirty="0" err="1"/>
              <a:t>Déau</a:t>
            </a:r>
            <a:r>
              <a:rPr lang="fr-FR" sz="1400" dirty="0"/>
              <a:t>, vice-président de la Fondation des Ponts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Développement contacts donateurs et donateurs potentiels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Détection de partenariats, notamment entreprises au bénéfice de l’École (Chaires &amp; Partenariats entreprises) et plus largement des entités des Ponts.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Maintien contact bénéficiaires des aides de la Fondation, dont Station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Faire connaitre et illustrer l’action de la Fondation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03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1D0B8C6-AF2B-4A5D-A417-33788EA4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81425" cy="1325563"/>
          </a:xfrm>
        </p:spPr>
        <p:txBody>
          <a:bodyPr/>
          <a:lstStyle/>
          <a:p>
            <a:r>
              <a:rPr lang="en-US" dirty="0" err="1"/>
              <a:t>Cotisations</a:t>
            </a:r>
            <a:r>
              <a:rPr lang="en-US" dirty="0"/>
              <a:t> à date</a:t>
            </a: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9DCACC07-D996-4023-BD0D-A6CC3EA93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933950" y="158268"/>
            <a:ext cx="6657975" cy="6541463"/>
          </a:xfr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894B46-8625-4C51-B79A-14AE4C3AEF05}"/>
              </a:ext>
            </a:extLst>
          </p:cNvPr>
          <p:cNvSpPr txBox="1"/>
          <p:nvPr/>
        </p:nvSpPr>
        <p:spPr>
          <a:xfrm>
            <a:off x="904875" y="2105025"/>
            <a:ext cx="3714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+ 88 cotisants</a:t>
            </a:r>
          </a:p>
          <a:p>
            <a:r>
              <a:rPr lang="fr-FR" dirty="0"/>
              <a:t>+ 4 303 €</a:t>
            </a:r>
          </a:p>
          <a:p>
            <a:endParaRPr lang="fr-FR" dirty="0"/>
          </a:p>
          <a:p>
            <a:r>
              <a:rPr lang="fr-FR" dirty="0"/>
              <a:t>Cotisation moyenne : 92,60 €</a:t>
            </a:r>
          </a:p>
          <a:p>
            <a:r>
              <a:rPr lang="fr-FR" dirty="0"/>
              <a:t>(95,90 € en 2020)</a:t>
            </a:r>
          </a:p>
        </p:txBody>
      </p:sp>
    </p:spTree>
    <p:extLst>
      <p:ext uri="{BB962C8B-B14F-4D97-AF65-F5344CB8AC3E}">
        <p14:creationId xmlns:p14="http://schemas.microsoft.com/office/powerpoint/2010/main" val="3556087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A416F24-7415-4297-96D1-6D28F9841F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8053" y="2358461"/>
            <a:ext cx="8609398" cy="2815543"/>
          </a:xfrm>
        </p:spPr>
        <p:txBody>
          <a:bodyPr/>
          <a:lstStyle/>
          <a:p>
            <a:pPr defTabSz="684000"/>
            <a:r>
              <a:rPr lang="fr-FR" dirty="0"/>
              <a:t>Prêt de la famille Caquot à la Maison des Ponts, pour exposition dans la grande salle de réunion</a:t>
            </a:r>
          </a:p>
          <a:p>
            <a:pPr defTabSz="684000"/>
            <a:r>
              <a:rPr lang="fr-FR" dirty="0"/>
              <a:t>Nombreux descendants et proches ont étudié ou enseigné à l’Ecole des Ponts</a:t>
            </a:r>
          </a:p>
          <a:p>
            <a:pPr marL="285750" indent="-285750" defTabSz="684000">
              <a:buFontTx/>
              <a:buChar char="-"/>
            </a:pPr>
            <a:r>
              <a:rPr lang="fr-FR" sz="1100" dirty="0"/>
              <a:t>Jean LEHUEROU KERISEL (promo 1933), gendre. Enseignant mécanique des de 1951 à 1969</a:t>
            </a:r>
          </a:p>
          <a:p>
            <a:pPr marL="285750" indent="-285750" defTabSz="684000">
              <a:buFontTx/>
              <a:buChar char="-"/>
            </a:pPr>
            <a:r>
              <a:rPr lang="fr-FR" sz="1100" dirty="0"/>
              <a:t>Daniel TARDY, gendre de Jean LEHUEROU KERISEL, administrateur de l’Ecole de 1993 à 2006,… </a:t>
            </a:r>
          </a:p>
          <a:p>
            <a:pPr marL="285750" indent="-285750" defTabSz="684000">
              <a:buFontTx/>
              <a:buChar char="-"/>
            </a:pPr>
            <a:r>
              <a:rPr lang="fr-FR" sz="1100" dirty="0"/>
              <a:t>Thierry LEHUEROU KERISEL (promo 1968), petit-fils</a:t>
            </a:r>
          </a:p>
          <a:p>
            <a:pPr marL="285750" indent="-285750" defTabSz="684000">
              <a:buFontTx/>
              <a:buChar char="-"/>
            </a:pPr>
            <a:r>
              <a:rPr lang="fr-FR" sz="1100" dirty="0"/>
              <a:t>Olivier TARDY (promo 1982), arrière-petit-fils </a:t>
            </a:r>
          </a:p>
          <a:p>
            <a:pPr marL="285750" indent="-285750" defTabSz="684000">
              <a:buFontTx/>
              <a:buChar char="-"/>
            </a:pPr>
            <a:r>
              <a:rPr lang="fr-FR" sz="1100" dirty="0"/>
              <a:t>Cécile TARDY JANICOT, arrière-petite-fille et son mari Antoine JANICOT, tous les deux promo 2000</a:t>
            </a:r>
          </a:p>
          <a:p>
            <a:pPr defTabSz="684000"/>
            <a:r>
              <a:rPr lang="fr-FR" b="1" dirty="0">
                <a:solidFill>
                  <a:srgbClr val="FF0000"/>
                </a:solidFill>
              </a:rPr>
              <a:t>Accueil avec Président ou représentant à programmer en avril ?</a:t>
            </a:r>
            <a:endParaRPr lang="fr-FR" sz="1800" b="1" dirty="0">
              <a:solidFill>
                <a:srgbClr val="FF0000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0310A77-85FB-4E44-BC53-BCE88388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53" y="878241"/>
            <a:ext cx="6435524" cy="1325563"/>
          </a:xfrm>
        </p:spPr>
        <p:txBody>
          <a:bodyPr/>
          <a:lstStyle/>
          <a:p>
            <a:r>
              <a:rPr lang="fr-FR" dirty="0"/>
              <a:t>Buste d’Albert Caquot (1918)</a:t>
            </a:r>
          </a:p>
        </p:txBody>
      </p:sp>
      <p:pic>
        <p:nvPicPr>
          <p:cNvPr id="6" name="Espace réservé pour une image  5" descr="Une image contenant mur, intérieur, vieux, sarcophage&#10;&#10;Description générée automatiquement">
            <a:extLst>
              <a:ext uri="{FF2B5EF4-FFF2-40B4-BE49-F238E27FC236}">
                <a16:creationId xmlns:a16="http://schemas.microsoft.com/office/drawing/2014/main" id="{9F7C362A-46EF-4ED3-B679-E00F7C9A3D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686" b="66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351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13130-95C9-4A9B-AD01-0B39BB4B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62" y="3788250"/>
            <a:ext cx="2239803" cy="1025525"/>
          </a:xfrm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pic>
        <p:nvPicPr>
          <p:cNvPr id="15" name="Espace réservé pour une image  14" descr="Une image contenant intérieur, plancher, mur, pièce&#10;&#10;Description générée automatiquement">
            <a:extLst>
              <a:ext uri="{FF2B5EF4-FFF2-40B4-BE49-F238E27FC236}">
                <a16:creationId xmlns:a16="http://schemas.microsoft.com/office/drawing/2014/main" id="{91B80B71-6340-4A31-A0B2-7166FC14EE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7336" r="27336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B74A28-6A89-4F13-819D-61810158E2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dirty="0"/>
              <a:t>Modèle économique de Ponts Alumni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3DF16B2-857D-4D62-9068-2101D9797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854" y="3032600"/>
            <a:ext cx="3983858" cy="755650"/>
          </a:xfrm>
        </p:spPr>
        <p:txBody>
          <a:bodyPr/>
          <a:lstStyle/>
          <a:p>
            <a:r>
              <a:rPr lang="fr-FR" dirty="0"/>
              <a:t>Groupes de promotion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000FAEA-458F-458D-80EA-AAF242F66F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854" y="5137414"/>
            <a:ext cx="3983858" cy="755650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E18C562-364C-43AD-95E9-8725979D4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9683" y="1986904"/>
            <a:ext cx="3983858" cy="755650"/>
          </a:xfrm>
        </p:spPr>
        <p:txBody>
          <a:bodyPr/>
          <a:lstStyle/>
          <a:p>
            <a:r>
              <a:rPr lang="fr-FR" dirty="0"/>
              <a:t>Assemblée Générale 2021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082FB1F-00FA-48FF-B620-E4AF0856E9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6854" y="4139794"/>
            <a:ext cx="3983858" cy="755650"/>
          </a:xfrm>
        </p:spPr>
        <p:txBody>
          <a:bodyPr/>
          <a:lstStyle/>
          <a:p>
            <a:r>
              <a:rPr lang="fr-FR" dirty="0"/>
              <a:t>Points divers : Point Cotisations, Prêt buste de Caquot, Mécénat de compétences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B1EA5F0-D561-44AB-924F-A9917022F0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B7F2E76-E172-4180-ACF2-D2B40BC789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7EB3FCF-B8F4-4378-B73C-A56194E2F2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2F4EA41-A5DC-4DD7-98D7-D315504F79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99847B5-5769-4EDC-BFB5-135AD264AF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F9E7C7-908E-45C5-9079-13A4F89B7AEE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17153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D01F866-9F60-4F67-8491-00201EDF89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</p:spPr>
        <p:txBody>
          <a:bodyPr>
            <a:normAutofit/>
          </a:bodyPr>
          <a:lstStyle/>
          <a:p>
            <a:r>
              <a:rPr lang="fr-FR" b="1" dirty="0"/>
              <a:t>Avril 2021, n°14 (en bouclage)</a:t>
            </a:r>
            <a:br>
              <a:rPr lang="fr-FR" b="1" dirty="0"/>
            </a:br>
            <a:r>
              <a:rPr lang="fr-FR" i="1"/>
              <a:t>« Le goût des sciences »</a:t>
            </a:r>
          </a:p>
          <a:p>
            <a:r>
              <a:rPr lang="fr-FR" b="1" dirty="0"/>
              <a:t>Juillet 2021, n°15</a:t>
            </a:r>
            <a:br>
              <a:rPr lang="fr-FR" dirty="0"/>
            </a:br>
            <a:r>
              <a:rPr lang="fr-FR" i="1"/>
              <a:t>« Nouveaux matériaux, nouvelles technologies »</a:t>
            </a:r>
          </a:p>
          <a:p>
            <a:r>
              <a:rPr lang="fr-FR" b="1" dirty="0"/>
              <a:t>Septembre-Octobre 2021, n°16</a:t>
            </a:r>
            <a:br>
              <a:rPr lang="fr-FR" b="1" dirty="0"/>
            </a:br>
            <a:r>
              <a:rPr lang="fr-FR" i="1"/>
              <a:t>« COP 26 » </a:t>
            </a:r>
            <a:br>
              <a:rPr lang="fr-FR" dirty="0"/>
            </a:br>
            <a:r>
              <a:rPr lang="fr-FR" i="1"/>
              <a:t>changement climatique, les éléments de renégociation sur l’accord de Paris,…) -  Idées ?</a:t>
            </a:r>
          </a:p>
          <a:p>
            <a:r>
              <a:rPr lang="fr-FR" b="1" dirty="0"/>
              <a:t>Mi-Décembre 2021, n°17</a:t>
            </a:r>
            <a:br>
              <a:rPr lang="fr-FR" b="1" dirty="0"/>
            </a:br>
            <a:r>
              <a:rPr lang="fr-FR" i="1"/>
              <a:t>« Les Ponts et le luxe »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CAAA5E7-A1C8-42B6-979D-017E4233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53" y="1775520"/>
            <a:ext cx="6435524" cy="1325563"/>
          </a:xfrm>
        </p:spPr>
        <p:txBody>
          <a:bodyPr anchor="b">
            <a:normAutofit/>
          </a:bodyPr>
          <a:lstStyle/>
          <a:p>
            <a:r>
              <a:rPr lang="fr-FR" dirty="0"/>
              <a:t>Prochains PAM</a:t>
            </a:r>
          </a:p>
        </p:txBody>
      </p:sp>
      <p:pic>
        <p:nvPicPr>
          <p:cNvPr id="10" name="Espace réservé pour une image 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2AE9CBC2-2033-4E76-A12E-B4518BE9A4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917" r="3917"/>
          <a:stretch/>
        </p:blipFill>
        <p:spPr>
          <a:xfrm>
            <a:off x="971836" y="837196"/>
            <a:ext cx="3523423" cy="5183607"/>
          </a:xfrm>
          <a:noFill/>
        </p:spPr>
      </p:pic>
    </p:spTree>
    <p:extLst>
      <p:ext uri="{BB962C8B-B14F-4D97-AF65-F5344CB8AC3E}">
        <p14:creationId xmlns:p14="http://schemas.microsoft.com/office/powerpoint/2010/main" val="413885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Espace réservé pour une image  53" descr="Une image contenant extérieur, bâtiment, maison, rue&#10;&#10;Description générée automatiquement">
            <a:extLst>
              <a:ext uri="{FF2B5EF4-FFF2-40B4-BE49-F238E27FC236}">
                <a16:creationId xmlns:a16="http://schemas.microsoft.com/office/drawing/2014/main" id="{2DAE21D0-E418-4FC1-96EA-B67E6C8E3B3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t="12266" r="-3" b="36421"/>
          <a:stretch/>
        </p:blipFill>
        <p:spPr>
          <a:xfrm>
            <a:off x="841375" y="3097232"/>
            <a:ext cx="4008120" cy="2742196"/>
          </a:xfr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CD9F6E-36F9-4344-85F7-43C34EF4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57" y="1100290"/>
            <a:ext cx="4008437" cy="1395208"/>
          </a:xfrm>
        </p:spPr>
        <p:txBody>
          <a:bodyPr anchor="b">
            <a:normAutofit/>
          </a:bodyPr>
          <a:lstStyle/>
          <a:p>
            <a:r>
              <a:rPr lang="fr-FR" dirty="0"/>
              <a:t>Prochaine réunion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297A38CF-55F6-4A47-AD40-7E4888018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058" y="2561159"/>
            <a:ext cx="4008437" cy="375081"/>
          </a:xfrm>
        </p:spPr>
        <p:txBody>
          <a:bodyPr anchor="t">
            <a:norm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13 avril 2021 </a:t>
            </a:r>
            <a:r>
              <a:rPr lang="fr-FR" sz="1600" b="1" dirty="0"/>
              <a:t>(Comité)</a:t>
            </a:r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8453F496-1CA5-4944-8DD0-8CAF279796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6858" y="3570557"/>
            <a:ext cx="3977648" cy="731694"/>
          </a:xfrm>
        </p:spPr>
        <p:txBody>
          <a:bodyPr anchor="ctr">
            <a:normAutofit/>
          </a:bodyPr>
          <a:lstStyle/>
          <a:p>
            <a:r>
              <a:rPr lang="en-US" dirty="0"/>
              <a:t>15 </a:t>
            </a:r>
            <a:r>
              <a:rPr lang="en-US" dirty="0" err="1"/>
              <a:t>juin</a:t>
            </a:r>
            <a:r>
              <a:rPr lang="en-US" dirty="0"/>
              <a:t> (Bureau)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F951E982-4D93-478C-84E8-3EF34659B7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6858" y="4978433"/>
            <a:ext cx="3977648" cy="731694"/>
          </a:xfrm>
        </p:spPr>
        <p:txBody>
          <a:bodyPr anchor="ctr">
            <a:normAutofit/>
          </a:bodyPr>
          <a:lstStyle/>
          <a:p>
            <a:r>
              <a:rPr lang="en-US" dirty="0"/>
              <a:t>6 </a:t>
            </a:r>
            <a:r>
              <a:rPr lang="en-US" dirty="0" err="1"/>
              <a:t>juillet</a:t>
            </a:r>
            <a:r>
              <a:rPr lang="en-US" dirty="0"/>
              <a:t> (Comité)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710B2CAE-A9D7-4BAB-B7B2-884175AD22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66858" y="734443"/>
            <a:ext cx="3977648" cy="731694"/>
          </a:xfrm>
        </p:spPr>
        <p:txBody>
          <a:bodyPr anchor="ctr">
            <a:normAutofit/>
          </a:bodyPr>
          <a:lstStyle/>
          <a:p>
            <a:r>
              <a:rPr lang="en-US" dirty="0"/>
              <a:t>13 </a:t>
            </a:r>
            <a:r>
              <a:rPr lang="en-US" dirty="0" err="1"/>
              <a:t>avril</a:t>
            </a:r>
            <a:r>
              <a:rPr lang="en-US" dirty="0"/>
              <a:t> (Comité)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Installation nouveau Bureau</a:t>
            </a:r>
          </a:p>
        </p:txBody>
      </p:sp>
      <p:pic>
        <p:nvPicPr>
          <p:cNvPr id="67" name="Espace réservé pour une image  66">
            <a:extLst>
              <a:ext uri="{FF2B5EF4-FFF2-40B4-BE49-F238E27FC236}">
                <a16:creationId xmlns:a16="http://schemas.microsoft.com/office/drawing/2014/main" id="{5B8403BE-D2AB-4E65-9363-F0F3FE611A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6537645" y="3570837"/>
            <a:ext cx="804862" cy="804862"/>
          </a:xfrm>
        </p:spPr>
      </p:pic>
      <p:pic>
        <p:nvPicPr>
          <p:cNvPr id="73" name="Espace réservé pour une image  72" descr="Une image contenant brosse&#10;&#10;Description générée automatiquement">
            <a:extLst>
              <a:ext uri="{FF2B5EF4-FFF2-40B4-BE49-F238E27FC236}">
                <a16:creationId xmlns:a16="http://schemas.microsoft.com/office/drawing/2014/main" id="{9B5A77DB-C6E3-4743-81C0-0AE7CD86D50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/>
          <a:stretch>
            <a:fillRect/>
          </a:stretch>
        </p:blipFill>
        <p:spPr>
          <a:xfrm>
            <a:off x="6483446" y="734443"/>
            <a:ext cx="804862" cy="804862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3F54CCF-C260-4426-9BD3-27445F2E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4221" y="2152500"/>
            <a:ext cx="3977648" cy="731694"/>
          </a:xfrm>
        </p:spPr>
        <p:txBody>
          <a:bodyPr/>
          <a:lstStyle/>
          <a:p>
            <a:r>
              <a:rPr lang="fr-FR" dirty="0"/>
              <a:t>18 mai (Assemblée Générale)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07B7921-6DF6-487F-81F4-05365D9233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5286" b="5286"/>
          <a:stretch/>
        </p:blipFill>
        <p:spPr>
          <a:xfrm>
            <a:off x="6484013" y="2152640"/>
            <a:ext cx="804862" cy="804862"/>
          </a:xfrm>
        </p:spPr>
      </p:pic>
      <p:pic>
        <p:nvPicPr>
          <p:cNvPr id="19" name="Espace réservé pour une image  72" descr="Une image contenant brosse&#10;&#10;Description générée automatiquement">
            <a:extLst>
              <a:ext uri="{FF2B5EF4-FFF2-40B4-BE49-F238E27FC236}">
                <a16:creationId xmlns:a16="http://schemas.microsoft.com/office/drawing/2014/main" id="{9DB0DB90-D18F-4A3D-8B16-12DC352B4A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68117" y="4989034"/>
            <a:ext cx="804862" cy="804862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780781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95870-4049-4F1F-9D44-A9686E8EB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Réflexion modèle économique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55DA77-F393-4A85-9E2D-D45C642AF9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3C6483-7293-4A3C-B71E-4C28ECB29D23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235374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E69F7D4-6136-444F-912A-ECDB3BF2150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13448" r="13448"/>
          <a:stretch/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B04463D-3B30-4768-B67F-3128A482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57" y="1198308"/>
            <a:ext cx="4008437" cy="1395208"/>
          </a:xfrm>
        </p:spPr>
        <p:txBody>
          <a:bodyPr>
            <a:normAutofit fontScale="90000"/>
          </a:bodyPr>
          <a:lstStyle/>
          <a:p>
            <a:r>
              <a:rPr lang="fr-FR" dirty="0"/>
              <a:t>Repenser notre modèle économique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9DF448-50BA-483D-8998-1827C9E0D2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375" y="2761421"/>
            <a:ext cx="4008437" cy="375081"/>
          </a:xfrm>
        </p:spPr>
        <p:txBody>
          <a:bodyPr/>
          <a:lstStyle/>
          <a:p>
            <a:r>
              <a:rPr lang="fr-FR" dirty="0"/>
              <a:t>2021, année charnière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2F5E1A-30C9-46A9-AC85-7BE60C0F50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Garantir des revenus publicitaires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E6DBD58-C228-4938-862A-022BFEB3F1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Booster Station F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429A7F-CF0E-48F4-9431-23FF7A5EDF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Augmenter le volume des cotisations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A231342-4452-4AB2-B8B1-023D694D67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Autres ?</a:t>
            </a:r>
          </a:p>
        </p:txBody>
      </p:sp>
      <p:pic>
        <p:nvPicPr>
          <p:cNvPr id="24" name="Espace réservé pour une image  23" descr="Une image contenant texte, objets métalliques, matériel&#10;&#10;Description générée automatiquement">
            <a:extLst>
              <a:ext uri="{FF2B5EF4-FFF2-40B4-BE49-F238E27FC236}">
                <a16:creationId xmlns:a16="http://schemas.microsoft.com/office/drawing/2014/main" id="{429DAC49-B931-4760-AE4F-F6CA4D1515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00" r="12500"/>
          <a:stretch>
            <a:fillRect/>
          </a:stretch>
        </p:blipFill>
        <p:spPr/>
      </p:pic>
      <p:pic>
        <p:nvPicPr>
          <p:cNvPr id="38" name="Espace réservé pour une image  37" descr="Une image contenant intérieur, mur, plancher, plafond&#10;&#10;Description générée automatiquement">
            <a:extLst>
              <a:ext uri="{FF2B5EF4-FFF2-40B4-BE49-F238E27FC236}">
                <a16:creationId xmlns:a16="http://schemas.microsoft.com/office/drawing/2014/main" id="{586B4FFC-AA02-4BE8-A1E4-C59B048737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667" r="16667"/>
          <a:stretch>
            <a:fillRect/>
          </a:stretch>
        </p:blipFill>
        <p:spPr/>
      </p:pic>
      <p:pic>
        <p:nvPicPr>
          <p:cNvPr id="30" name="Espace réservé pour une image  29" descr="Une image contenant texte, intérieur, plafond&#10;&#10;Description générée automatiquement">
            <a:extLst>
              <a:ext uri="{FF2B5EF4-FFF2-40B4-BE49-F238E27FC236}">
                <a16:creationId xmlns:a16="http://schemas.microsoft.com/office/drawing/2014/main" id="{BF381470-2BFB-4586-B45F-9F821E9158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2500" r="12500"/>
          <a:stretch>
            <a:fillRect/>
          </a:stretch>
        </p:blipFill>
        <p:spPr/>
      </p:pic>
      <p:pic>
        <p:nvPicPr>
          <p:cNvPr id="36" name="Espace réservé pour une image  35">
            <a:extLst>
              <a:ext uri="{FF2B5EF4-FFF2-40B4-BE49-F238E27FC236}">
                <a16:creationId xmlns:a16="http://schemas.microsoft.com/office/drawing/2014/main" id="{99BEC49E-5921-44D4-BDBE-9A6E2B2B11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1875" r="21875"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197F345-0A3C-459F-9F93-8D5EF64C9B9C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204583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3CFE9FA-7143-4152-8F0B-4A56AEBEC6A2}"/>
              </a:ext>
            </a:extLst>
          </p:cNvPr>
          <p:cNvSpPr txBox="1"/>
          <p:nvPr/>
        </p:nvSpPr>
        <p:spPr>
          <a:xfrm>
            <a:off x="3619824" y="68481"/>
            <a:ext cx="202410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Budget 2020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C9AF67-57BE-4AB2-866A-84797D72265A}"/>
              </a:ext>
            </a:extLst>
          </p:cNvPr>
          <p:cNvSpPr txBox="1"/>
          <p:nvPr/>
        </p:nvSpPr>
        <p:spPr>
          <a:xfrm>
            <a:off x="5867354" y="68481"/>
            <a:ext cx="202410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Situation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E2A26A-C334-429D-9765-AFB0CC598263}"/>
              </a:ext>
            </a:extLst>
          </p:cNvPr>
          <p:cNvSpPr txBox="1"/>
          <p:nvPr/>
        </p:nvSpPr>
        <p:spPr>
          <a:xfrm>
            <a:off x="3619824" y="1968279"/>
            <a:ext cx="202410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Annuaire</a:t>
            </a:r>
          </a:p>
          <a:p>
            <a:r>
              <a:rPr lang="fr-FR" sz="1600" dirty="0"/>
              <a:t>27 k€</a:t>
            </a:r>
          </a:p>
          <a:p>
            <a:endParaRPr lang="fr-FR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90BD95-554B-4C23-A57B-6240B303E395}"/>
              </a:ext>
            </a:extLst>
          </p:cNvPr>
          <p:cNvSpPr txBox="1"/>
          <p:nvPr/>
        </p:nvSpPr>
        <p:spPr>
          <a:xfrm>
            <a:off x="5867354" y="1968279"/>
            <a:ext cx="2024109" cy="984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Annuaire</a:t>
            </a:r>
          </a:p>
          <a:p>
            <a:r>
              <a:rPr lang="fr-FR" sz="1600" dirty="0"/>
              <a:t>27 k€</a:t>
            </a:r>
          </a:p>
          <a:p>
            <a:endParaRPr lang="fr-FR" sz="1600" dirty="0"/>
          </a:p>
          <a:p>
            <a:endParaRPr lang="fr-FR" sz="1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28C208A-39B8-4BAA-A49D-FF87E18F3202}"/>
              </a:ext>
            </a:extLst>
          </p:cNvPr>
          <p:cNvSpPr txBox="1"/>
          <p:nvPr/>
        </p:nvSpPr>
        <p:spPr>
          <a:xfrm>
            <a:off x="3619824" y="2807241"/>
            <a:ext cx="2024109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PAM (4 n°/an)</a:t>
            </a:r>
          </a:p>
          <a:p>
            <a:r>
              <a:rPr lang="fr-FR" dirty="0"/>
              <a:t>30 k€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A796C4-FD02-4AC4-865F-24B687248153}"/>
              </a:ext>
            </a:extLst>
          </p:cNvPr>
          <p:cNvSpPr txBox="1"/>
          <p:nvPr/>
        </p:nvSpPr>
        <p:spPr>
          <a:xfrm>
            <a:off x="5871698" y="2812558"/>
            <a:ext cx="2024109" cy="738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PAM (4 n°/an)</a:t>
            </a:r>
          </a:p>
          <a:p>
            <a:r>
              <a:rPr lang="fr-FR" dirty="0"/>
              <a:t>20 k€</a:t>
            </a:r>
          </a:p>
          <a:p>
            <a:endParaRPr lang="fr-FR" sz="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C793A9-1B9B-4C0B-97A9-2F8C221CF113}"/>
              </a:ext>
            </a:extLst>
          </p:cNvPr>
          <p:cNvSpPr txBox="1"/>
          <p:nvPr/>
        </p:nvSpPr>
        <p:spPr>
          <a:xfrm>
            <a:off x="3619824" y="767950"/>
            <a:ext cx="2024109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Cotisations</a:t>
            </a:r>
          </a:p>
          <a:p>
            <a:r>
              <a:rPr lang="fr-FR" dirty="0"/>
              <a:t>150 k€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5B2D9BD-C0B9-4287-8AB8-E745B92DE179}"/>
              </a:ext>
            </a:extLst>
          </p:cNvPr>
          <p:cNvSpPr txBox="1"/>
          <p:nvPr/>
        </p:nvSpPr>
        <p:spPr>
          <a:xfrm>
            <a:off x="5867354" y="767949"/>
            <a:ext cx="2024109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Cotisations</a:t>
            </a:r>
          </a:p>
          <a:p>
            <a:r>
              <a:rPr lang="fr-FR" dirty="0"/>
              <a:t>150 k€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691FDA-F017-4989-9341-4914A7AEF9C6}"/>
              </a:ext>
            </a:extLst>
          </p:cNvPr>
          <p:cNvSpPr txBox="1"/>
          <p:nvPr/>
        </p:nvSpPr>
        <p:spPr>
          <a:xfrm>
            <a:off x="5871697" y="3551222"/>
            <a:ext cx="2024109" cy="553998"/>
          </a:xfrm>
          <a:prstGeom prst="rect">
            <a:avLst/>
          </a:prstGeom>
          <a:noFill/>
          <a:ln>
            <a:solidFill>
              <a:srgbClr val="DFE3E9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Autres produits associatifs : 23 k€</a:t>
            </a:r>
          </a:p>
          <a:p>
            <a:endParaRPr lang="fr-FR" sz="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4DAF2C-3B67-4AEF-81AB-B7760C182CCE}"/>
              </a:ext>
            </a:extLst>
          </p:cNvPr>
          <p:cNvSpPr txBox="1"/>
          <p:nvPr/>
        </p:nvSpPr>
        <p:spPr>
          <a:xfrm>
            <a:off x="3619820" y="5830712"/>
            <a:ext cx="202410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Autres subventions (Station F)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C5C025E-C204-4E0E-BBF0-E7593ADD6F7A}"/>
              </a:ext>
            </a:extLst>
          </p:cNvPr>
          <p:cNvSpPr txBox="1"/>
          <p:nvPr/>
        </p:nvSpPr>
        <p:spPr>
          <a:xfrm>
            <a:off x="3619822" y="4289455"/>
            <a:ext cx="202410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PFC</a:t>
            </a:r>
          </a:p>
          <a:p>
            <a:r>
              <a:rPr lang="fr-FR" dirty="0">
                <a:solidFill>
                  <a:schemeClr val="tx2"/>
                </a:solidFill>
              </a:rPr>
              <a:t>30 k€</a:t>
            </a:r>
          </a:p>
          <a:p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38CFFCE-867B-4A1F-A000-C5726B494AD5}"/>
              </a:ext>
            </a:extLst>
          </p:cNvPr>
          <p:cNvSpPr txBox="1"/>
          <p:nvPr/>
        </p:nvSpPr>
        <p:spPr>
          <a:xfrm>
            <a:off x="3619821" y="5230548"/>
            <a:ext cx="202410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Maison des Ponts</a:t>
            </a:r>
          </a:p>
          <a:p>
            <a:r>
              <a:rPr lang="fr-FR" sz="1600" dirty="0"/>
              <a:t>(variable)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D75DA57-5D35-48FB-833E-CBCF9E8A0A41}"/>
              </a:ext>
            </a:extLst>
          </p:cNvPr>
          <p:cNvSpPr txBox="1"/>
          <p:nvPr/>
        </p:nvSpPr>
        <p:spPr>
          <a:xfrm>
            <a:off x="5871698" y="4105220"/>
            <a:ext cx="202410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Maison des Ponts</a:t>
            </a:r>
          </a:p>
          <a:p>
            <a:r>
              <a:rPr lang="fr-FR" sz="1600" dirty="0"/>
              <a:t>(variable)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7165612-8387-4CCA-95A6-3DFB08A51F58}"/>
              </a:ext>
            </a:extLst>
          </p:cNvPr>
          <p:cNvSpPr txBox="1"/>
          <p:nvPr/>
        </p:nvSpPr>
        <p:spPr>
          <a:xfrm>
            <a:off x="5876041" y="4720900"/>
            <a:ext cx="2024109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Station 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029FE-6027-4E4B-BCEF-EFC87A24C986}"/>
              </a:ext>
            </a:extLst>
          </p:cNvPr>
          <p:cNvSpPr txBox="1"/>
          <p:nvPr/>
        </p:nvSpPr>
        <p:spPr>
          <a:xfrm>
            <a:off x="3619825" y="3753302"/>
            <a:ext cx="2024109" cy="523220"/>
          </a:xfrm>
          <a:prstGeom prst="rect">
            <a:avLst/>
          </a:prstGeom>
          <a:noFill/>
          <a:ln>
            <a:solidFill>
              <a:srgbClr val="DFE3E9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Autres produits associatifs : 24 k€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725F059-A900-4CEA-8B1D-0E3740B4B28C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3E2F4E3-FF35-4769-A241-668347A35A89}"/>
              </a:ext>
            </a:extLst>
          </p:cNvPr>
          <p:cNvCxnSpPr/>
          <p:nvPr/>
        </p:nvCxnSpPr>
        <p:spPr>
          <a:xfrm flipV="1">
            <a:off x="5643929" y="4105220"/>
            <a:ext cx="223425" cy="184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87028C1-ED23-430F-A45C-5D04C63AE022}"/>
              </a:ext>
            </a:extLst>
          </p:cNvPr>
          <p:cNvCxnSpPr/>
          <p:nvPr/>
        </p:nvCxnSpPr>
        <p:spPr>
          <a:xfrm flipV="1">
            <a:off x="5643934" y="4105220"/>
            <a:ext cx="223420" cy="1107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89291B4-0D6C-4827-8FBF-C34E4F5D2D60}"/>
              </a:ext>
            </a:extLst>
          </p:cNvPr>
          <p:cNvCxnSpPr/>
          <p:nvPr/>
        </p:nvCxnSpPr>
        <p:spPr>
          <a:xfrm flipV="1">
            <a:off x="5643934" y="4720900"/>
            <a:ext cx="223420" cy="1109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93B0EA5-53DF-4C36-AFD4-632A0FEE1334}"/>
              </a:ext>
            </a:extLst>
          </p:cNvPr>
          <p:cNvCxnSpPr/>
          <p:nvPr/>
        </p:nvCxnSpPr>
        <p:spPr>
          <a:xfrm flipV="1">
            <a:off x="5652616" y="4966843"/>
            <a:ext cx="223425" cy="127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renthèse fermante 22">
            <a:extLst>
              <a:ext uri="{FF2B5EF4-FFF2-40B4-BE49-F238E27FC236}">
                <a16:creationId xmlns:a16="http://schemas.microsoft.com/office/drawing/2014/main" id="{4831C4FD-5305-4FC3-B9F9-07BFF44D5D75}"/>
              </a:ext>
            </a:extLst>
          </p:cNvPr>
          <p:cNvSpPr/>
          <p:nvPr/>
        </p:nvSpPr>
        <p:spPr>
          <a:xfrm>
            <a:off x="8060924" y="1968279"/>
            <a:ext cx="230820" cy="158294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04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9E0CDD1-ABF8-44B8-8F5A-2C4E75B92983}"/>
              </a:ext>
            </a:extLst>
          </p:cNvPr>
          <p:cNvGrpSpPr/>
          <p:nvPr/>
        </p:nvGrpSpPr>
        <p:grpSpPr>
          <a:xfrm>
            <a:off x="4603004" y="129770"/>
            <a:ext cx="4234694" cy="4990453"/>
            <a:chOff x="4603004" y="129770"/>
            <a:chExt cx="4234694" cy="499045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89D25710-AF07-425D-A11C-7A218599705C}"/>
                </a:ext>
              </a:extLst>
            </p:cNvPr>
            <p:cNvGrpSpPr/>
            <p:nvPr/>
          </p:nvGrpSpPr>
          <p:grpSpPr>
            <a:xfrm>
              <a:off x="4603004" y="760712"/>
              <a:ext cx="3147202" cy="4359511"/>
              <a:chOff x="8437484" y="247276"/>
              <a:chExt cx="2170613" cy="4359511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88C0E62A-E671-4EAF-BEBC-AD3469D2006E}"/>
                  </a:ext>
                </a:extLst>
              </p:cNvPr>
              <p:cNvSpPr txBox="1"/>
              <p:nvPr/>
            </p:nvSpPr>
            <p:spPr>
              <a:xfrm>
                <a:off x="8437484" y="751819"/>
                <a:ext cx="2170613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tx2"/>
                    </a:solidFill>
                  </a:rPr>
                  <a:t>4 PAM/an</a:t>
                </a:r>
              </a:p>
              <a:p>
                <a:r>
                  <a:rPr lang="fr-FR" dirty="0"/>
                  <a:t>Pas de changement (convention 3 ans)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fr-FR" dirty="0"/>
                  <a:t>Redevance Ponts Alumni (15%) : </a:t>
                </a:r>
                <a:r>
                  <a:rPr lang="fr-FR" b="1" dirty="0">
                    <a:solidFill>
                      <a:schemeClr val="tx2"/>
                    </a:solidFill>
                  </a:rPr>
                  <a:t>19,7 k€ 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9EEE772-DB18-4D71-A410-3EBF0B7C2BC0}"/>
                  </a:ext>
                </a:extLst>
              </p:cNvPr>
              <p:cNvSpPr txBox="1"/>
              <p:nvPr/>
            </p:nvSpPr>
            <p:spPr>
              <a:xfrm>
                <a:off x="8563714" y="247276"/>
                <a:ext cx="1771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highlight>
                      <a:srgbClr val="FFFF00"/>
                    </a:highlight>
                  </a:rPr>
                  <a:t>AVEC FFE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5989408D-4193-4F03-9D5A-17881218EF6C}"/>
                  </a:ext>
                </a:extLst>
              </p:cNvPr>
              <p:cNvSpPr txBox="1"/>
              <p:nvPr/>
            </p:nvSpPr>
            <p:spPr>
              <a:xfrm>
                <a:off x="8437484" y="2513906"/>
                <a:ext cx="2121521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tx2"/>
                    </a:solidFill>
                  </a:rPr>
                  <a:t>1 annuaire numérique (/18 mois)</a:t>
                </a:r>
                <a:br>
                  <a:rPr lang="fr-FR" dirty="0"/>
                </a:br>
                <a:r>
                  <a:rPr lang="fr-FR" dirty="0"/>
                  <a:t>(5 + 15 k€)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fr-FR" dirty="0"/>
                  <a:t>Redevance Ponts Alumni : </a:t>
                </a:r>
                <a:r>
                  <a:rPr lang="fr-FR" b="1" dirty="0">
                    <a:solidFill>
                      <a:schemeClr val="tx2"/>
                    </a:solidFill>
                  </a:rPr>
                  <a:t>5 k€ </a:t>
                </a:r>
                <a:r>
                  <a:rPr lang="fr-FR" dirty="0"/>
                  <a:t>en 2021</a:t>
                </a:r>
              </a:p>
              <a:p>
                <a:endParaRPr lang="fr-FR" dirty="0"/>
              </a:p>
              <a:p>
                <a:r>
                  <a:rPr lang="fr-FR" dirty="0">
                    <a:solidFill>
                      <a:schemeClr val="accent1"/>
                    </a:solidFill>
                  </a:rPr>
                  <a:t>Manque 22 k€</a:t>
                </a:r>
              </a:p>
            </p:txBody>
          </p:sp>
        </p:grp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5D565BDE-250D-4157-84C5-45E1AC123650}"/>
                </a:ext>
              </a:extLst>
            </p:cNvPr>
            <p:cNvSpPr txBox="1"/>
            <p:nvPr/>
          </p:nvSpPr>
          <p:spPr>
            <a:xfrm>
              <a:off x="6813589" y="129770"/>
              <a:ext cx="202410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2021 et après</a:t>
              </a: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F725F059-A900-4CEA-8B1D-0E3740B4B28C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5D1684-8780-49A5-BFDC-CC170BB2B024}"/>
              </a:ext>
            </a:extLst>
          </p:cNvPr>
          <p:cNvSpPr txBox="1"/>
          <p:nvPr/>
        </p:nvSpPr>
        <p:spPr>
          <a:xfrm>
            <a:off x="1575764" y="5274111"/>
            <a:ext cx="523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Dividendes PFC : 30 k€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E0E8A11-58E5-4EBE-8D8D-BCFB3E87C7A8}"/>
              </a:ext>
            </a:extLst>
          </p:cNvPr>
          <p:cNvGrpSpPr/>
          <p:nvPr/>
        </p:nvGrpSpPr>
        <p:grpSpPr>
          <a:xfrm>
            <a:off x="238484" y="238905"/>
            <a:ext cx="3924300" cy="4881318"/>
            <a:chOff x="238484" y="238905"/>
            <a:chExt cx="3924300" cy="4881318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609D69EB-2D91-4B56-9EA1-EBAD3169AA03}"/>
                </a:ext>
              </a:extLst>
            </p:cNvPr>
            <p:cNvGrpSpPr/>
            <p:nvPr/>
          </p:nvGrpSpPr>
          <p:grpSpPr>
            <a:xfrm>
              <a:off x="238484" y="1218718"/>
              <a:ext cx="3924300" cy="3595913"/>
              <a:chOff x="5072860" y="683748"/>
              <a:chExt cx="3924300" cy="3595913"/>
            </a:xfrm>
          </p:grpSpPr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4A58346B-AF6A-4700-A5A3-F5D610206B84}"/>
                  </a:ext>
                </a:extLst>
              </p:cNvPr>
              <p:cNvSpPr txBox="1"/>
              <p:nvPr/>
            </p:nvSpPr>
            <p:spPr>
              <a:xfrm>
                <a:off x="5072860" y="683748"/>
                <a:ext cx="3924300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tx2"/>
                    </a:solidFill>
                  </a:rPr>
                  <a:t>4 PAM/an</a:t>
                </a:r>
              </a:p>
              <a:p>
                <a:r>
                  <a:rPr lang="fr-FR" dirty="0"/>
                  <a:t>(Recettes FFE : 153 k€)</a:t>
                </a:r>
              </a:p>
              <a:p>
                <a:r>
                  <a:rPr lang="fr-FR" dirty="0"/>
                  <a:t>(Coût fabrication : 24 k€)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fr-FR" dirty="0"/>
                  <a:t>Redevance Ponts Alumni (15%) : </a:t>
                </a:r>
                <a:r>
                  <a:rPr lang="fr-FR" b="1" dirty="0">
                    <a:solidFill>
                      <a:schemeClr val="tx2"/>
                    </a:solidFill>
                  </a:rPr>
                  <a:t>19,7 k€ 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E0297D9-5D71-4E2D-91B5-51A82EAECE32}"/>
                  </a:ext>
                </a:extLst>
              </p:cNvPr>
              <p:cNvSpPr txBox="1"/>
              <p:nvPr/>
            </p:nvSpPr>
            <p:spPr>
              <a:xfrm>
                <a:off x="5072860" y="2525335"/>
                <a:ext cx="39243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tx2"/>
                    </a:solidFill>
                  </a:rPr>
                  <a:t>1 annuaire (/18 mois)</a:t>
                </a:r>
              </a:p>
              <a:p>
                <a:r>
                  <a:rPr lang="fr-FR" dirty="0"/>
                  <a:t>(Recettes FFE : </a:t>
                </a:r>
                <a:r>
                  <a:rPr lang="fr-FR" dirty="0" err="1"/>
                  <a:t>équiv</a:t>
                </a:r>
                <a:r>
                  <a:rPr lang="fr-FR" dirty="0"/>
                  <a:t>. 44 k€)</a:t>
                </a:r>
              </a:p>
              <a:p>
                <a:r>
                  <a:rPr lang="fr-FR" dirty="0"/>
                  <a:t>(Coût fabrication : 21 k€)</a:t>
                </a:r>
                <a:br>
                  <a:rPr lang="fr-FR" dirty="0"/>
                </a:br>
                <a:r>
                  <a:rPr lang="fr-FR" sz="1600" dirty="0"/>
                  <a:t>dont 18 k€ impression + routage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fr-FR" dirty="0"/>
                  <a:t>Redevance Ponts </a:t>
                </a:r>
                <a:r>
                  <a:rPr lang="fr-FR"/>
                  <a:t>Alumni : </a:t>
                </a:r>
                <a:r>
                  <a:rPr lang="fr-FR" b="1" dirty="0">
                    <a:solidFill>
                      <a:schemeClr val="tx2"/>
                    </a:solidFill>
                  </a:rPr>
                  <a:t>26,7 k€ </a:t>
                </a:r>
              </a:p>
            </p:txBody>
          </p:sp>
        </p:grp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E14BA69-C174-46DE-A728-FCC8167A539E}"/>
                </a:ext>
              </a:extLst>
            </p:cNvPr>
            <p:cNvSpPr txBox="1"/>
            <p:nvPr/>
          </p:nvSpPr>
          <p:spPr>
            <a:xfrm>
              <a:off x="642429" y="238905"/>
              <a:ext cx="2024109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Modèle éco 2020</a:t>
              </a:r>
            </a:p>
          </p:txBody>
        </p:sp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391D020B-7E1A-4373-9777-EBF434BA571F}"/>
                </a:ext>
              </a:extLst>
            </p:cNvPr>
            <p:cNvCxnSpPr/>
            <p:nvPr/>
          </p:nvCxnSpPr>
          <p:spPr>
            <a:xfrm>
              <a:off x="3986074" y="238905"/>
              <a:ext cx="0" cy="48813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B61FEE5-C344-416C-94E3-AF742BA4DF10}"/>
              </a:ext>
            </a:extLst>
          </p:cNvPr>
          <p:cNvGrpSpPr/>
          <p:nvPr/>
        </p:nvGrpSpPr>
        <p:grpSpPr>
          <a:xfrm>
            <a:off x="7750209" y="760560"/>
            <a:ext cx="4256632" cy="3767651"/>
            <a:chOff x="7750209" y="760560"/>
            <a:chExt cx="4256632" cy="376765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B90BC1D-75B5-4DE6-A061-B9F2F7CF1DB0}"/>
                </a:ext>
              </a:extLst>
            </p:cNvPr>
            <p:cNvGrpSpPr/>
            <p:nvPr/>
          </p:nvGrpSpPr>
          <p:grpSpPr>
            <a:xfrm>
              <a:off x="7901126" y="760560"/>
              <a:ext cx="4105715" cy="3513669"/>
              <a:chOff x="7901126" y="760560"/>
              <a:chExt cx="4105715" cy="3513669"/>
            </a:xfrm>
          </p:grpSpPr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14013323-C642-4898-90C4-3D865E3668EC}"/>
                  </a:ext>
                </a:extLst>
              </p:cNvPr>
              <p:cNvSpPr txBox="1"/>
              <p:nvPr/>
            </p:nvSpPr>
            <p:spPr>
              <a:xfrm>
                <a:off x="8870292" y="760560"/>
                <a:ext cx="20241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highlight>
                      <a:srgbClr val="FFFF00"/>
                    </a:highlight>
                  </a:rPr>
                  <a:t>SANS FFE </a:t>
                </a:r>
                <a:r>
                  <a:rPr lang="fr-FR" sz="1050" dirty="0">
                    <a:highlight>
                      <a:srgbClr val="FFFF00"/>
                    </a:highlight>
                  </a:rPr>
                  <a:t>(ou régie)</a:t>
                </a:r>
                <a:endParaRPr lang="fr-FR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28C8673-AA4B-4B2A-8078-1E75082B59EF}"/>
                  </a:ext>
                </a:extLst>
              </p:cNvPr>
              <p:cNvSpPr txBox="1"/>
              <p:nvPr/>
            </p:nvSpPr>
            <p:spPr>
              <a:xfrm>
                <a:off x="7901126" y="1319574"/>
                <a:ext cx="4105715" cy="295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tx2"/>
                    </a:solidFill>
                  </a:rPr>
                  <a:t>Reprise des publications (4 PAM + annuaire numérique) : </a:t>
                </a:r>
                <a:r>
                  <a:rPr lang="fr-FR" sz="2000" b="1" dirty="0">
                    <a:solidFill>
                      <a:schemeClr val="accent1"/>
                    </a:solidFill>
                  </a:rPr>
                  <a:t>min .108 k€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Coût fabrication : </a:t>
                </a:r>
                <a:r>
                  <a:rPr lang="fr-FR" b="1" dirty="0">
                    <a:solidFill>
                      <a:schemeClr val="tx2"/>
                    </a:solidFill>
                  </a:rPr>
                  <a:t>24 k€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Coût commercial : </a:t>
                </a:r>
                <a:r>
                  <a:rPr lang="fr-FR" b="1" dirty="0">
                    <a:solidFill>
                      <a:schemeClr val="tx2"/>
                    </a:solidFill>
                  </a:rPr>
                  <a:t>7,5 k€ (?)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Recettes équivalentes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fr-FR" dirty="0"/>
                  <a:t>redevance PAM : </a:t>
                </a:r>
                <a:r>
                  <a:rPr lang="fr-FR" b="1" dirty="0">
                    <a:solidFill>
                      <a:schemeClr val="tx2"/>
                    </a:solidFill>
                  </a:rPr>
                  <a:t>20 k€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fr-FR" dirty="0"/>
                  <a:t>redevance annuaire </a:t>
                </a:r>
                <a:r>
                  <a:rPr lang="fr-FR" b="1" dirty="0">
                    <a:solidFill>
                      <a:schemeClr val="accent5"/>
                    </a:solidFill>
                  </a:rPr>
                  <a:t>: </a:t>
                </a:r>
                <a:r>
                  <a:rPr lang="fr-FR" b="1" dirty="0">
                    <a:solidFill>
                      <a:schemeClr val="tx2"/>
                    </a:solidFill>
                  </a:rPr>
                  <a:t>27 k€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fr-FR" dirty="0" err="1"/>
                  <a:t>équiv</a:t>
                </a:r>
                <a:r>
                  <a:rPr lang="fr-FR" dirty="0"/>
                  <a:t>. PFC </a:t>
                </a:r>
                <a:r>
                  <a:rPr lang="fr-FR" b="1" dirty="0">
                    <a:solidFill>
                      <a:schemeClr val="accent5"/>
                    </a:solidFill>
                  </a:rPr>
                  <a:t>: </a:t>
                </a:r>
                <a:r>
                  <a:rPr lang="fr-FR" b="1" dirty="0">
                    <a:solidFill>
                      <a:schemeClr val="tx2"/>
                    </a:solidFill>
                  </a:rPr>
                  <a:t>30 k€</a:t>
                </a:r>
              </a:p>
              <a:p>
                <a:pPr marL="742950" lvl="1" indent="-285750">
                  <a:buFontTx/>
                  <a:buChar char="-"/>
                </a:pPr>
                <a:endParaRPr lang="fr-FR" b="1" dirty="0">
                  <a:solidFill>
                    <a:schemeClr val="accent5"/>
                  </a:solidFill>
                </a:endParaRPr>
              </a:p>
            </p:txBody>
          </p:sp>
        </p:grp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307E8FDB-F80B-444A-9006-43F2232819EE}"/>
                </a:ext>
              </a:extLst>
            </p:cNvPr>
            <p:cNvCxnSpPr/>
            <p:nvPr/>
          </p:nvCxnSpPr>
          <p:spPr>
            <a:xfrm>
              <a:off x="7750209" y="1283932"/>
              <a:ext cx="0" cy="3244279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1E8D3BC-6295-4A72-A5ED-A4BE6ABF571A}"/>
              </a:ext>
            </a:extLst>
          </p:cNvPr>
          <p:cNvGrpSpPr/>
          <p:nvPr/>
        </p:nvGrpSpPr>
        <p:grpSpPr>
          <a:xfrm>
            <a:off x="4412202" y="5932542"/>
            <a:ext cx="7544123" cy="707886"/>
            <a:chOff x="4412202" y="5932542"/>
            <a:chExt cx="7544123" cy="707886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D2A2032-A94D-45DA-ADE8-07257E26CF2C}"/>
                </a:ext>
              </a:extLst>
            </p:cNvPr>
            <p:cNvSpPr txBox="1"/>
            <p:nvPr/>
          </p:nvSpPr>
          <p:spPr>
            <a:xfrm>
              <a:off x="5171198" y="5932542"/>
              <a:ext cx="6785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0000"/>
                  </a:solidFill>
                </a:rPr>
                <a:t>Développer une offre commerciale plus complète, en complément de la revue</a:t>
              </a:r>
            </a:p>
          </p:txBody>
        </p:sp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id="{F9FD4323-2C1E-4124-AED7-AA5F3A1D0BE6}"/>
                </a:ext>
              </a:extLst>
            </p:cNvPr>
            <p:cNvSpPr/>
            <p:nvPr/>
          </p:nvSpPr>
          <p:spPr>
            <a:xfrm>
              <a:off x="4412202" y="6097288"/>
              <a:ext cx="621437" cy="3632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1876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61212D-2D7B-4E15-90D5-FE1DDEDBCBE2}"/>
              </a:ext>
            </a:extLst>
          </p:cNvPr>
          <p:cNvGrpSpPr/>
          <p:nvPr/>
        </p:nvGrpSpPr>
        <p:grpSpPr>
          <a:xfrm>
            <a:off x="175286" y="117584"/>
            <a:ext cx="4275984" cy="6436349"/>
            <a:chOff x="4769109" y="-179652"/>
            <a:chExt cx="4275984" cy="643634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6D3C767-3509-4F44-9D30-671183FCB07F}"/>
                </a:ext>
              </a:extLst>
            </p:cNvPr>
            <p:cNvGrpSpPr/>
            <p:nvPr/>
          </p:nvGrpSpPr>
          <p:grpSpPr>
            <a:xfrm>
              <a:off x="4769110" y="-179652"/>
              <a:ext cx="4275983" cy="6436349"/>
              <a:chOff x="368560" y="363984"/>
              <a:chExt cx="4275983" cy="6436349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83CFE9FA-7143-4152-8F0B-4A56AEBEC6A2}"/>
                  </a:ext>
                </a:extLst>
              </p:cNvPr>
              <p:cNvSpPr txBox="1"/>
              <p:nvPr/>
            </p:nvSpPr>
            <p:spPr>
              <a:xfrm>
                <a:off x="368561" y="363984"/>
                <a:ext cx="2024109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Avant 2020</a:t>
                </a: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43C9AF67-57BE-4AB2-866A-84797D72265A}"/>
                  </a:ext>
                </a:extLst>
              </p:cNvPr>
              <p:cNvSpPr txBox="1"/>
              <p:nvPr/>
            </p:nvSpPr>
            <p:spPr>
              <a:xfrm>
                <a:off x="2616091" y="363984"/>
                <a:ext cx="2024109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Situation 2020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5E2A26A-C334-429D-9765-AFB0CC598263}"/>
                  </a:ext>
                </a:extLst>
              </p:cNvPr>
              <p:cNvSpPr txBox="1"/>
              <p:nvPr/>
            </p:nvSpPr>
            <p:spPr>
              <a:xfrm>
                <a:off x="368561" y="2263782"/>
                <a:ext cx="2024109" cy="8309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Annuaire</a:t>
                </a:r>
              </a:p>
              <a:p>
                <a:r>
                  <a:rPr lang="fr-FR" sz="1600" dirty="0"/>
                  <a:t>35 k€</a:t>
                </a:r>
              </a:p>
              <a:p>
                <a:endParaRPr lang="fr-FR" sz="1600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E90BD95-554B-4C23-A57B-6240B303E395}"/>
                  </a:ext>
                </a:extLst>
              </p:cNvPr>
              <p:cNvSpPr txBox="1"/>
              <p:nvPr/>
            </p:nvSpPr>
            <p:spPr>
              <a:xfrm>
                <a:off x="2616091" y="2263782"/>
                <a:ext cx="2024109" cy="6771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Annuaire</a:t>
                </a:r>
              </a:p>
              <a:p>
                <a:r>
                  <a:rPr lang="fr-FR" sz="1400" dirty="0"/>
                  <a:t>27 k€</a:t>
                </a:r>
              </a:p>
              <a:p>
                <a:endParaRPr lang="fr-FR" sz="1000" dirty="0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28C208A-39B8-4BAA-A49D-FF87E18F3202}"/>
                  </a:ext>
                </a:extLst>
              </p:cNvPr>
              <p:cNvSpPr txBox="1"/>
              <p:nvPr/>
            </p:nvSpPr>
            <p:spPr>
              <a:xfrm>
                <a:off x="368561" y="3102744"/>
                <a:ext cx="2024109" cy="92333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PAM (4 n°/an)</a:t>
                </a:r>
              </a:p>
              <a:p>
                <a:r>
                  <a:rPr lang="fr-FR" dirty="0"/>
                  <a:t>30 k€</a:t>
                </a:r>
              </a:p>
              <a:p>
                <a:endParaRPr lang="fr-FR" dirty="0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DA796C4-FD02-4AC4-865F-24B687248153}"/>
                  </a:ext>
                </a:extLst>
              </p:cNvPr>
              <p:cNvSpPr txBox="1"/>
              <p:nvPr/>
            </p:nvSpPr>
            <p:spPr>
              <a:xfrm>
                <a:off x="2616091" y="2952513"/>
                <a:ext cx="2024109" cy="73866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PAM (4 n°/an)</a:t>
                </a:r>
              </a:p>
              <a:p>
                <a:r>
                  <a:rPr lang="fr-FR" dirty="0"/>
                  <a:t>20 k€</a:t>
                </a:r>
              </a:p>
              <a:p>
                <a:endParaRPr lang="fr-FR" sz="600" dirty="0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C793A9-1B9B-4C0B-97A9-2F8C221CF113}"/>
                  </a:ext>
                </a:extLst>
              </p:cNvPr>
              <p:cNvSpPr txBox="1"/>
              <p:nvPr/>
            </p:nvSpPr>
            <p:spPr>
              <a:xfrm>
                <a:off x="368561" y="1063453"/>
                <a:ext cx="2024109" cy="120032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Cotisations</a:t>
                </a:r>
              </a:p>
              <a:p>
                <a:r>
                  <a:rPr lang="fr-FR" dirty="0"/>
                  <a:t>150 k€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5B2D9BD-C0B9-4287-8AB8-E745B92DE179}"/>
                  </a:ext>
                </a:extLst>
              </p:cNvPr>
              <p:cNvSpPr txBox="1"/>
              <p:nvPr/>
            </p:nvSpPr>
            <p:spPr>
              <a:xfrm>
                <a:off x="2616091" y="1063452"/>
                <a:ext cx="2024109" cy="120032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Cotisations</a:t>
                </a:r>
              </a:p>
              <a:p>
                <a:r>
                  <a:rPr lang="fr-FR" dirty="0"/>
                  <a:t>150 k€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B691FDA-F017-4989-9341-4914A7AEF9C6}"/>
                  </a:ext>
                </a:extLst>
              </p:cNvPr>
              <p:cNvSpPr txBox="1"/>
              <p:nvPr/>
            </p:nvSpPr>
            <p:spPr>
              <a:xfrm>
                <a:off x="2616090" y="3691177"/>
                <a:ext cx="2024109" cy="553998"/>
              </a:xfrm>
              <a:prstGeom prst="rect">
                <a:avLst/>
              </a:prstGeom>
              <a:noFill/>
              <a:ln>
                <a:solidFill>
                  <a:srgbClr val="DFE3E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Autres produits associatifs : 23 k€</a:t>
                </a:r>
              </a:p>
              <a:p>
                <a:endParaRPr lang="fr-FR" sz="600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A4DAF2C-3B67-4AEF-81AB-B7760C182CCE}"/>
                  </a:ext>
                </a:extLst>
              </p:cNvPr>
              <p:cNvSpPr txBox="1"/>
              <p:nvPr/>
            </p:nvSpPr>
            <p:spPr>
              <a:xfrm>
                <a:off x="368560" y="6338668"/>
                <a:ext cx="2024109" cy="461665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Autres subventions (Station F)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C5C025E-C204-4E0E-BBF0-E7593ADD6F7A}"/>
                  </a:ext>
                </a:extLst>
              </p:cNvPr>
              <p:cNvSpPr txBox="1"/>
              <p:nvPr/>
            </p:nvSpPr>
            <p:spPr>
              <a:xfrm>
                <a:off x="368561" y="4744563"/>
                <a:ext cx="2024109" cy="92333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tx2"/>
                    </a:solidFill>
                  </a:rPr>
                  <a:t>PFC</a:t>
                </a:r>
              </a:p>
              <a:p>
                <a:r>
                  <a:rPr lang="fr-FR" dirty="0">
                    <a:solidFill>
                      <a:schemeClr val="tx2"/>
                    </a:solidFill>
                  </a:rPr>
                  <a:t>30 k€</a:t>
                </a:r>
              </a:p>
              <a:p>
                <a:endParaRPr lang="fr-FR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38CFFCE-867B-4A1F-A000-C5726B494AD5}"/>
                  </a:ext>
                </a:extLst>
              </p:cNvPr>
              <p:cNvSpPr txBox="1"/>
              <p:nvPr/>
            </p:nvSpPr>
            <p:spPr>
              <a:xfrm>
                <a:off x="368562" y="5731162"/>
                <a:ext cx="2024109" cy="58477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Maison des Ponts</a:t>
                </a:r>
              </a:p>
              <a:p>
                <a:r>
                  <a:rPr lang="fr-FR" sz="1600" dirty="0"/>
                  <a:t>(variable)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D75DA57-5D35-48FB-833E-CBCF9E8A0A41}"/>
                  </a:ext>
                </a:extLst>
              </p:cNvPr>
              <p:cNvSpPr txBox="1"/>
              <p:nvPr/>
            </p:nvSpPr>
            <p:spPr>
              <a:xfrm>
                <a:off x="2616091" y="4245175"/>
                <a:ext cx="2024109" cy="58477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Maison des Ponts</a:t>
                </a:r>
              </a:p>
              <a:p>
                <a:r>
                  <a:rPr lang="fr-FR" sz="1600" dirty="0"/>
                  <a:t>(variable)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7165612-8387-4CCA-95A6-3DFB08A51F58}"/>
                  </a:ext>
                </a:extLst>
              </p:cNvPr>
              <p:cNvSpPr txBox="1"/>
              <p:nvPr/>
            </p:nvSpPr>
            <p:spPr>
              <a:xfrm>
                <a:off x="2620434" y="4860855"/>
                <a:ext cx="2024109" cy="27699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Station F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9A029FE-6027-4E4B-BCEF-EFC87A24C986}"/>
                </a:ext>
              </a:extLst>
            </p:cNvPr>
            <p:cNvSpPr txBox="1"/>
            <p:nvPr/>
          </p:nvSpPr>
          <p:spPr>
            <a:xfrm>
              <a:off x="4769109" y="3614438"/>
              <a:ext cx="2024109" cy="523220"/>
            </a:xfrm>
            <a:prstGeom prst="rect">
              <a:avLst/>
            </a:prstGeom>
            <a:noFill/>
            <a:ln>
              <a:solidFill>
                <a:srgbClr val="DFE3E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Autres produits associatifs : 24 k€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3A8AB42-8CA8-4DC8-BD20-570EB8B4D280}"/>
              </a:ext>
            </a:extLst>
          </p:cNvPr>
          <p:cNvGrpSpPr/>
          <p:nvPr/>
        </p:nvGrpSpPr>
        <p:grpSpPr>
          <a:xfrm>
            <a:off x="-4343" y="2694490"/>
            <a:ext cx="4451269" cy="3849271"/>
            <a:chOff x="1" y="3038523"/>
            <a:chExt cx="4451269" cy="3849271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66BAAA8-E1B5-434D-B985-130AC373F533}"/>
                </a:ext>
              </a:extLst>
            </p:cNvPr>
            <p:cNvSpPr txBox="1"/>
            <p:nvPr/>
          </p:nvSpPr>
          <p:spPr>
            <a:xfrm>
              <a:off x="2542571" y="5363660"/>
              <a:ext cx="19086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Perte de</a:t>
              </a: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65 k€</a:t>
              </a:r>
            </a:p>
            <a:p>
              <a:pPr algn="ctr"/>
              <a:r>
                <a:rPr lang="fr-FR" sz="1200" dirty="0">
                  <a:solidFill>
                    <a:srgbClr val="FF0000"/>
                  </a:solidFill>
                </a:rPr>
                <a:t>PFC : 30 k</a:t>
              </a:r>
            </a:p>
            <a:p>
              <a:pPr algn="ctr"/>
              <a:r>
                <a:rPr lang="fr-FR" sz="1200" dirty="0">
                  <a:solidFill>
                    <a:srgbClr val="FF0000"/>
                  </a:solidFill>
                </a:rPr>
                <a:t>Station F : 20 k</a:t>
              </a:r>
            </a:p>
            <a:p>
              <a:pPr algn="ctr"/>
              <a:r>
                <a:rPr lang="fr-FR" sz="1200" dirty="0">
                  <a:solidFill>
                    <a:srgbClr val="FF0000"/>
                  </a:solidFill>
                </a:rPr>
                <a:t>PAM : 15 k</a:t>
              </a: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C955D99-4959-4EDA-A18E-8ECA33C41FB3}"/>
                </a:ext>
              </a:extLst>
            </p:cNvPr>
            <p:cNvSpPr/>
            <p:nvPr/>
          </p:nvSpPr>
          <p:spPr>
            <a:xfrm>
              <a:off x="1" y="4646178"/>
              <a:ext cx="1880401" cy="958680"/>
            </a:xfrm>
            <a:custGeom>
              <a:avLst/>
              <a:gdLst>
                <a:gd name="connsiteX0" fmla="*/ 0 w 1880401"/>
                <a:gd name="connsiteY0" fmla="*/ 479340 h 958680"/>
                <a:gd name="connsiteX1" fmla="*/ 940201 w 1880401"/>
                <a:gd name="connsiteY1" fmla="*/ 0 h 958680"/>
                <a:gd name="connsiteX2" fmla="*/ 1880402 w 1880401"/>
                <a:gd name="connsiteY2" fmla="*/ 479340 h 958680"/>
                <a:gd name="connsiteX3" fmla="*/ 940201 w 1880401"/>
                <a:gd name="connsiteY3" fmla="*/ 958680 h 958680"/>
                <a:gd name="connsiteX4" fmla="*/ 0 w 1880401"/>
                <a:gd name="connsiteY4" fmla="*/ 479340 h 95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401" h="958680" extrusionOk="0">
                  <a:moveTo>
                    <a:pt x="0" y="479340"/>
                  </a:moveTo>
                  <a:cubicBezTo>
                    <a:pt x="-41551" y="216385"/>
                    <a:pt x="513970" y="91462"/>
                    <a:pt x="940201" y="0"/>
                  </a:cubicBezTo>
                  <a:cubicBezTo>
                    <a:pt x="1463431" y="8150"/>
                    <a:pt x="1882832" y="288782"/>
                    <a:pt x="1880402" y="479340"/>
                  </a:cubicBezTo>
                  <a:cubicBezTo>
                    <a:pt x="1832170" y="671304"/>
                    <a:pt x="1539040" y="1054898"/>
                    <a:pt x="940201" y="958680"/>
                  </a:cubicBezTo>
                  <a:cubicBezTo>
                    <a:pt x="428585" y="930251"/>
                    <a:pt x="34345" y="808107"/>
                    <a:pt x="0" y="47934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DCAE7A3-1EED-40E0-9011-506CCC3F4BF3}"/>
                </a:ext>
              </a:extLst>
            </p:cNvPr>
            <p:cNvSpPr/>
            <p:nvPr/>
          </p:nvSpPr>
          <p:spPr>
            <a:xfrm>
              <a:off x="32553" y="3038523"/>
              <a:ext cx="1880401" cy="958680"/>
            </a:xfrm>
            <a:custGeom>
              <a:avLst/>
              <a:gdLst>
                <a:gd name="connsiteX0" fmla="*/ 0 w 1880401"/>
                <a:gd name="connsiteY0" fmla="*/ 479340 h 958680"/>
                <a:gd name="connsiteX1" fmla="*/ 940201 w 1880401"/>
                <a:gd name="connsiteY1" fmla="*/ 0 h 958680"/>
                <a:gd name="connsiteX2" fmla="*/ 1880402 w 1880401"/>
                <a:gd name="connsiteY2" fmla="*/ 479340 h 958680"/>
                <a:gd name="connsiteX3" fmla="*/ 940201 w 1880401"/>
                <a:gd name="connsiteY3" fmla="*/ 958680 h 958680"/>
                <a:gd name="connsiteX4" fmla="*/ 0 w 1880401"/>
                <a:gd name="connsiteY4" fmla="*/ 479340 h 95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401" h="958680" extrusionOk="0">
                  <a:moveTo>
                    <a:pt x="0" y="479340"/>
                  </a:moveTo>
                  <a:cubicBezTo>
                    <a:pt x="-41551" y="216385"/>
                    <a:pt x="513970" y="91462"/>
                    <a:pt x="940201" y="0"/>
                  </a:cubicBezTo>
                  <a:cubicBezTo>
                    <a:pt x="1463431" y="8150"/>
                    <a:pt x="1882832" y="288782"/>
                    <a:pt x="1880402" y="479340"/>
                  </a:cubicBezTo>
                  <a:cubicBezTo>
                    <a:pt x="1832170" y="671304"/>
                    <a:pt x="1539040" y="1054898"/>
                    <a:pt x="940201" y="958680"/>
                  </a:cubicBezTo>
                  <a:cubicBezTo>
                    <a:pt x="428585" y="930251"/>
                    <a:pt x="34345" y="808107"/>
                    <a:pt x="0" y="47934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8FD6FE6-596C-448E-8779-7BA87B77CFC9}"/>
                </a:ext>
              </a:extLst>
            </p:cNvPr>
            <p:cNvSpPr/>
            <p:nvPr/>
          </p:nvSpPr>
          <p:spPr>
            <a:xfrm>
              <a:off x="28114" y="5929114"/>
              <a:ext cx="1880401" cy="958680"/>
            </a:xfrm>
            <a:custGeom>
              <a:avLst/>
              <a:gdLst>
                <a:gd name="connsiteX0" fmla="*/ 0 w 1880401"/>
                <a:gd name="connsiteY0" fmla="*/ 479340 h 958680"/>
                <a:gd name="connsiteX1" fmla="*/ 940201 w 1880401"/>
                <a:gd name="connsiteY1" fmla="*/ 0 h 958680"/>
                <a:gd name="connsiteX2" fmla="*/ 1880402 w 1880401"/>
                <a:gd name="connsiteY2" fmla="*/ 479340 h 958680"/>
                <a:gd name="connsiteX3" fmla="*/ 940201 w 1880401"/>
                <a:gd name="connsiteY3" fmla="*/ 958680 h 958680"/>
                <a:gd name="connsiteX4" fmla="*/ 0 w 1880401"/>
                <a:gd name="connsiteY4" fmla="*/ 479340 h 95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401" h="958680" extrusionOk="0">
                  <a:moveTo>
                    <a:pt x="0" y="479340"/>
                  </a:moveTo>
                  <a:cubicBezTo>
                    <a:pt x="-41551" y="216385"/>
                    <a:pt x="513970" y="91462"/>
                    <a:pt x="940201" y="0"/>
                  </a:cubicBezTo>
                  <a:cubicBezTo>
                    <a:pt x="1463431" y="8150"/>
                    <a:pt x="1882832" y="288782"/>
                    <a:pt x="1880402" y="479340"/>
                  </a:cubicBezTo>
                  <a:cubicBezTo>
                    <a:pt x="1832170" y="671304"/>
                    <a:pt x="1539040" y="1054898"/>
                    <a:pt x="940201" y="958680"/>
                  </a:cubicBezTo>
                  <a:cubicBezTo>
                    <a:pt x="428585" y="930251"/>
                    <a:pt x="34345" y="808107"/>
                    <a:pt x="0" y="47934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14013323-C642-4898-90C4-3D865E3668EC}"/>
              </a:ext>
            </a:extLst>
          </p:cNvPr>
          <p:cNvSpPr txBox="1"/>
          <p:nvPr/>
        </p:nvSpPr>
        <p:spPr>
          <a:xfrm>
            <a:off x="10139801" y="3352444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SANS Régie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28C8673-AA4B-4B2A-8078-1E75082B59EF}"/>
              </a:ext>
            </a:extLst>
          </p:cNvPr>
          <p:cNvSpPr txBox="1"/>
          <p:nvPr/>
        </p:nvSpPr>
        <p:spPr>
          <a:xfrm>
            <a:off x="5114925" y="3683040"/>
            <a:ext cx="504353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Reprise des publications : min .108 k€</a:t>
            </a:r>
          </a:p>
          <a:p>
            <a:pPr marL="285750" indent="-285750">
              <a:buFontTx/>
              <a:buChar char="-"/>
            </a:pPr>
            <a:r>
              <a:rPr lang="fr-FR" dirty="0"/>
              <a:t>Coût fabrication : </a:t>
            </a:r>
            <a:r>
              <a:rPr lang="fr-FR" b="1" dirty="0">
                <a:solidFill>
                  <a:schemeClr val="tx2"/>
                </a:solidFill>
              </a:rPr>
              <a:t>24 k€</a:t>
            </a:r>
          </a:p>
          <a:p>
            <a:pPr marL="285750" indent="-285750">
              <a:buFontTx/>
              <a:buChar char="-"/>
            </a:pPr>
            <a:r>
              <a:rPr lang="fr-FR" dirty="0"/>
              <a:t>Coût commercial : </a:t>
            </a:r>
            <a:r>
              <a:rPr lang="fr-FR" b="1" dirty="0">
                <a:solidFill>
                  <a:schemeClr val="tx2"/>
                </a:solidFill>
              </a:rPr>
              <a:t>7,5 k€ (?)</a:t>
            </a:r>
          </a:p>
          <a:p>
            <a:pPr marL="285750" indent="-285750">
              <a:buFontTx/>
              <a:buChar char="-"/>
            </a:pPr>
            <a:r>
              <a:rPr lang="fr-FR" dirty="0"/>
              <a:t>Recettes équivalentes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redevance PAM : </a:t>
            </a:r>
            <a:r>
              <a:rPr lang="fr-FR" b="1" dirty="0">
                <a:solidFill>
                  <a:schemeClr val="tx2"/>
                </a:solidFill>
              </a:rPr>
              <a:t>20 k€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redevance annuaire </a:t>
            </a:r>
            <a:r>
              <a:rPr lang="fr-FR" b="1" dirty="0">
                <a:solidFill>
                  <a:schemeClr val="accent5"/>
                </a:solidFill>
              </a:rPr>
              <a:t>: </a:t>
            </a:r>
            <a:r>
              <a:rPr lang="fr-FR" b="1" dirty="0">
                <a:solidFill>
                  <a:schemeClr val="tx2"/>
                </a:solidFill>
              </a:rPr>
              <a:t>27 k€</a:t>
            </a:r>
          </a:p>
          <a:p>
            <a:pPr marL="742950" lvl="1" indent="-285750">
              <a:buFontTx/>
              <a:buChar char="-"/>
            </a:pPr>
            <a:r>
              <a:rPr lang="fr-FR" dirty="0" err="1"/>
              <a:t>équiv</a:t>
            </a:r>
            <a:r>
              <a:rPr lang="fr-FR" dirty="0"/>
              <a:t>. PFC </a:t>
            </a:r>
            <a:r>
              <a:rPr lang="fr-FR" b="1" dirty="0">
                <a:solidFill>
                  <a:schemeClr val="accent5"/>
                </a:solidFill>
              </a:rPr>
              <a:t>: </a:t>
            </a:r>
            <a:r>
              <a:rPr lang="fr-FR" b="1" dirty="0">
                <a:solidFill>
                  <a:schemeClr val="tx2"/>
                </a:solidFill>
              </a:rPr>
              <a:t>30 k€</a:t>
            </a:r>
          </a:p>
          <a:p>
            <a:pPr marL="742950" lvl="1" indent="-285750">
              <a:buFontTx/>
              <a:buChar char="-"/>
            </a:pP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D2A2032-A94D-45DA-ADE8-07257E26CF2C}"/>
              </a:ext>
            </a:extLst>
          </p:cNvPr>
          <p:cNvSpPr txBox="1"/>
          <p:nvPr/>
        </p:nvSpPr>
        <p:spPr>
          <a:xfrm>
            <a:off x="5171198" y="5932542"/>
            <a:ext cx="6785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Développer une offre commerciale plus complète, en complément de la revue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609D69EB-2D91-4B56-9EA1-EBAD3169AA03}"/>
              </a:ext>
            </a:extLst>
          </p:cNvPr>
          <p:cNvGrpSpPr/>
          <p:nvPr/>
        </p:nvGrpSpPr>
        <p:grpSpPr>
          <a:xfrm>
            <a:off x="5114925" y="371475"/>
            <a:ext cx="3924300" cy="2846236"/>
            <a:chOff x="5114925" y="371475"/>
            <a:chExt cx="3924300" cy="2846236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4A58346B-AF6A-4700-A5A3-F5D610206B84}"/>
                </a:ext>
              </a:extLst>
            </p:cNvPr>
            <p:cNvSpPr txBox="1"/>
            <p:nvPr/>
          </p:nvSpPr>
          <p:spPr>
            <a:xfrm>
              <a:off x="5114925" y="371475"/>
              <a:ext cx="39243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chemeClr val="tx2"/>
                  </a:solidFill>
                </a:rPr>
                <a:t>4 PAM/an</a:t>
              </a:r>
            </a:p>
            <a:p>
              <a:r>
                <a:rPr lang="fr-FR" dirty="0"/>
                <a:t>(Recettes FFE : 153 k€)</a:t>
              </a:r>
            </a:p>
            <a:p>
              <a:r>
                <a:rPr lang="fr-FR" dirty="0"/>
                <a:t>(Coût fabrication : 24 k€)</a:t>
              </a:r>
            </a:p>
            <a:p>
              <a:pPr marL="285750" indent="-285750">
                <a:buFontTx/>
                <a:buChar char="-"/>
              </a:pPr>
              <a:r>
                <a:rPr lang="fr-FR" dirty="0"/>
                <a:t>Redevance PA (15%) : </a:t>
              </a:r>
              <a:r>
                <a:rPr lang="fr-FR" b="1" dirty="0">
                  <a:solidFill>
                    <a:schemeClr val="tx2"/>
                  </a:solidFill>
                </a:rPr>
                <a:t>19,7 k€ 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E0297D9-5D71-4E2D-91B5-51A82EAECE32}"/>
                </a:ext>
              </a:extLst>
            </p:cNvPr>
            <p:cNvSpPr txBox="1"/>
            <p:nvPr/>
          </p:nvSpPr>
          <p:spPr>
            <a:xfrm>
              <a:off x="5114925" y="1740383"/>
              <a:ext cx="39243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chemeClr val="tx2"/>
                  </a:solidFill>
                </a:rPr>
                <a:t>1 annuaire (/18 mois)</a:t>
              </a:r>
            </a:p>
            <a:p>
              <a:r>
                <a:rPr lang="fr-FR" dirty="0"/>
                <a:t>(Recettes FFE : </a:t>
              </a:r>
              <a:r>
                <a:rPr lang="fr-FR" dirty="0" err="1"/>
                <a:t>équiv</a:t>
              </a:r>
              <a:r>
                <a:rPr lang="fr-FR" dirty="0"/>
                <a:t>. 44 k€)</a:t>
              </a:r>
            </a:p>
            <a:p>
              <a:r>
                <a:rPr lang="fr-FR" dirty="0"/>
                <a:t>(Coût fabrication : 21 k€)</a:t>
              </a:r>
              <a:br>
                <a:rPr lang="fr-FR" dirty="0"/>
              </a:br>
              <a:r>
                <a:rPr lang="fr-FR" sz="1600" dirty="0"/>
                <a:t>dont 18 k€ impression + routage</a:t>
              </a:r>
            </a:p>
            <a:p>
              <a:pPr marL="285750" indent="-285750">
                <a:buFontTx/>
                <a:buChar char="-"/>
              </a:pPr>
              <a:r>
                <a:rPr lang="fr-FR" dirty="0"/>
                <a:t>Redevance PA (15%) : </a:t>
              </a:r>
              <a:r>
                <a:rPr lang="fr-FR" b="1" dirty="0">
                  <a:solidFill>
                    <a:schemeClr val="tx2"/>
                  </a:solidFill>
                </a:rPr>
                <a:t>26,7 k€ 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76EDFDD8-1875-4FE0-AC0F-587051B5656D}"/>
              </a:ext>
            </a:extLst>
          </p:cNvPr>
          <p:cNvGrpSpPr/>
          <p:nvPr/>
        </p:nvGrpSpPr>
        <p:grpSpPr>
          <a:xfrm>
            <a:off x="8027170" y="117584"/>
            <a:ext cx="3989542" cy="2812471"/>
            <a:chOff x="8027170" y="117584"/>
            <a:chExt cx="3989542" cy="2812471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89D25710-AF07-425D-A11C-7A218599705C}"/>
                </a:ext>
              </a:extLst>
            </p:cNvPr>
            <p:cNvGrpSpPr/>
            <p:nvPr/>
          </p:nvGrpSpPr>
          <p:grpSpPr>
            <a:xfrm>
              <a:off x="9039225" y="257175"/>
              <a:ext cx="2977487" cy="2672880"/>
              <a:chOff x="9039225" y="257175"/>
              <a:chExt cx="2977487" cy="2672880"/>
            </a:xfrm>
          </p:grpSpPr>
          <p:sp>
            <p:nvSpPr>
              <p:cNvPr id="45" name="Flèche : droite 44">
                <a:extLst>
                  <a:ext uri="{FF2B5EF4-FFF2-40B4-BE49-F238E27FC236}">
                    <a16:creationId xmlns:a16="http://schemas.microsoft.com/office/drawing/2014/main" id="{B80AF89F-58F7-4945-878D-C0EC2787D4F8}"/>
                  </a:ext>
                </a:extLst>
              </p:cNvPr>
              <p:cNvSpPr/>
              <p:nvPr/>
            </p:nvSpPr>
            <p:spPr>
              <a:xfrm>
                <a:off x="9039225" y="1028700"/>
                <a:ext cx="952500" cy="44767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88C0E62A-E671-4EAF-BEBC-AD3469D2006E}"/>
                  </a:ext>
                </a:extLst>
              </p:cNvPr>
              <p:cNvSpPr txBox="1"/>
              <p:nvPr/>
            </p:nvSpPr>
            <p:spPr>
              <a:xfrm>
                <a:off x="10096500" y="817052"/>
                <a:ext cx="185825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Pas de changement (convention 3 ans)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9EEE772-DB18-4D71-A410-3EBF0B7C2BC0}"/>
                  </a:ext>
                </a:extLst>
              </p:cNvPr>
              <p:cNvSpPr txBox="1"/>
              <p:nvPr/>
            </p:nvSpPr>
            <p:spPr>
              <a:xfrm>
                <a:off x="10096500" y="257175"/>
                <a:ext cx="1771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highlight>
                      <a:srgbClr val="FFFF00"/>
                    </a:highlight>
                  </a:rPr>
                  <a:t>AVEC FFE</a:t>
                </a:r>
              </a:p>
            </p:txBody>
          </p:sp>
          <p:sp>
            <p:nvSpPr>
              <p:cNvPr id="48" name="Flèche : droite 47">
                <a:extLst>
                  <a:ext uri="{FF2B5EF4-FFF2-40B4-BE49-F238E27FC236}">
                    <a16:creationId xmlns:a16="http://schemas.microsoft.com/office/drawing/2014/main" id="{E479E5C1-D6FC-41E0-9276-1464AA20B8B9}"/>
                  </a:ext>
                </a:extLst>
              </p:cNvPr>
              <p:cNvSpPr/>
              <p:nvPr/>
            </p:nvSpPr>
            <p:spPr>
              <a:xfrm>
                <a:off x="9039225" y="2336886"/>
                <a:ext cx="952500" cy="44767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5989408D-4193-4F03-9D5A-17881218EF6C}"/>
                  </a:ext>
                </a:extLst>
              </p:cNvPr>
              <p:cNvSpPr txBox="1"/>
              <p:nvPr/>
            </p:nvSpPr>
            <p:spPr>
              <a:xfrm>
                <a:off x="10158459" y="2191391"/>
                <a:ext cx="185825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Annuaire numérique</a:t>
                </a:r>
                <a:br>
                  <a:rPr lang="fr-FR" sz="1400" dirty="0"/>
                </a:br>
                <a:r>
                  <a:rPr lang="fr-FR" sz="1400" dirty="0"/>
                  <a:t>(5 + 15 k€)</a:t>
                </a:r>
              </a:p>
            </p:txBody>
          </p:sp>
        </p:grp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5D565BDE-250D-4157-84C5-45E1AC123650}"/>
                </a:ext>
              </a:extLst>
            </p:cNvPr>
            <p:cNvSpPr txBox="1"/>
            <p:nvPr/>
          </p:nvSpPr>
          <p:spPr>
            <a:xfrm>
              <a:off x="8027170" y="117584"/>
              <a:ext cx="202410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2021 et après</a:t>
              </a: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F725F059-A900-4CEA-8B1D-0E3740B4B28C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310001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2B08C-8507-417F-952C-D4343BAEB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Garantir des revenus pub</a:t>
            </a:r>
            <a:br>
              <a:rPr lang="fr-FR" dirty="0"/>
            </a:br>
            <a:r>
              <a:rPr lang="fr-FR" sz="20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50 k€ pour éditer revue et annuaire</a:t>
            </a:r>
            <a:br>
              <a:rPr lang="fr-FR" sz="44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+27 k€ pour remplacer la redevance publicitaire « annuaire »</a:t>
            </a:r>
            <a:br>
              <a:rPr lang="fr-FR" sz="44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pic>
        <p:nvPicPr>
          <p:cNvPr id="31" name="Espace réservé pour une image  30" descr="Une image contenant texte, signe, extérieur, rotation&#10;&#10;Description générée automatiquement">
            <a:extLst>
              <a:ext uri="{FF2B5EF4-FFF2-40B4-BE49-F238E27FC236}">
                <a16:creationId xmlns:a16="http://schemas.microsoft.com/office/drawing/2014/main" id="{7D333901-B208-4F02-A58C-0E98EF66E4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23" r="1523"/>
          <a:stretch>
            <a:fillRect/>
          </a:stretch>
        </p:blipFill>
        <p:spPr/>
      </p:pic>
      <p:pic>
        <p:nvPicPr>
          <p:cNvPr id="37" name="Espace réservé pour une image  36">
            <a:extLst>
              <a:ext uri="{FF2B5EF4-FFF2-40B4-BE49-F238E27FC236}">
                <a16:creationId xmlns:a16="http://schemas.microsoft.com/office/drawing/2014/main" id="{F7675218-EBC4-4BC6-AD88-BDACF41B79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472" r="22472"/>
          <a:stretch>
            <a:fillRect/>
          </a:stretch>
        </p:blipFill>
        <p:spPr/>
      </p:pic>
      <p:pic>
        <p:nvPicPr>
          <p:cNvPr id="33" name="Espace réservé pour une image  3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ADE4857A-6D39-43D4-9D5A-D3024B9E44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848" r="21848"/>
          <a:stretch>
            <a:fillRect/>
          </a:stretch>
        </p:blipFill>
        <p:spPr/>
      </p:pic>
      <p:pic>
        <p:nvPicPr>
          <p:cNvPr id="35" name="Espace réservé pour une image  34" descr="Une image contenant texte, graphiques vectoriels, carte de visite&#10;&#10;Description générée automatiquement">
            <a:extLst>
              <a:ext uri="{FF2B5EF4-FFF2-40B4-BE49-F238E27FC236}">
                <a16:creationId xmlns:a16="http://schemas.microsoft.com/office/drawing/2014/main" id="{8E186B68-E07C-40C1-ACAA-8098E39FCB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6680" r="16680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C15207D-263C-4E39-8723-4FB653B48E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fr-FR" sz="12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Visibilité des actions</a:t>
            </a:r>
            <a:br>
              <a:rPr lang="fr-FR" sz="12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2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Repérage de talents</a:t>
            </a:r>
            <a:br>
              <a:rPr lang="fr-FR" sz="12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2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de « harcèlement »</a:t>
            </a:r>
            <a:br>
              <a:rPr lang="fr-FR" sz="12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200" dirty="0">
                <a:effectLst/>
                <a:latin typeface="Montserrat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offre claire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69656C-65A6-4A69-8B74-02C94DA9D8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Ce qui est recherché par les entreprise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193F1C75-978D-407A-AE17-ED58573A3A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41403" y="3168715"/>
            <a:ext cx="3335079" cy="4841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1200" dirty="0"/>
              <a:t>Site, RS, supports papier ou numérique (logo)</a:t>
            </a:r>
            <a:br>
              <a:rPr lang="fr-FR" sz="1200" dirty="0"/>
            </a:br>
            <a:r>
              <a:rPr lang="fr-FR" sz="1200" dirty="0"/>
              <a:t>Publications (image pub)</a:t>
            </a:r>
            <a:br>
              <a:rPr lang="fr-FR" sz="1200" dirty="0"/>
            </a:br>
            <a:r>
              <a:rPr lang="fr-FR" sz="1200" dirty="0"/>
              <a:t>Prise de parole virtuelle ou physique</a:t>
            </a:r>
            <a:br>
              <a:rPr lang="fr-FR" sz="1200" dirty="0"/>
            </a:br>
            <a:r>
              <a:rPr lang="fr-FR" sz="1200" dirty="0"/>
              <a:t>Offre différenciée (Petite ou Grande </a:t>
            </a:r>
            <a:r>
              <a:rPr lang="fr-FR" sz="1200" dirty="0" err="1"/>
              <a:t>Entr</a:t>
            </a:r>
            <a:r>
              <a:rPr lang="fr-FR" sz="1200" dirty="0"/>
              <a:t>.)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8FDE8A16-4A82-4363-9F33-8DA5605616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Notre Offre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344E2C4-C160-4CF0-9AEA-8F991F3B55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200" dirty="0"/>
              <a:t>Supports variés</a:t>
            </a:r>
          </a:p>
          <a:p>
            <a:r>
              <a:rPr lang="fr-FR" sz="1200" dirty="0"/>
              <a:t>Offre VIP</a:t>
            </a:r>
          </a:p>
          <a:p>
            <a:r>
              <a:rPr lang="fr-FR" sz="1200" dirty="0"/>
              <a:t>Package</a:t>
            </a:r>
          </a:p>
          <a:p>
            <a:r>
              <a:rPr lang="fr-FR" sz="1200" dirty="0"/>
              <a:t>Guide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3C38EE5F-3F1E-44A7-BA2A-B018259224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Soit…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1BFEB093-828A-4C8A-948A-10403FBD81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1403" y="5167572"/>
            <a:ext cx="3184158" cy="484146"/>
          </a:xfrm>
        </p:spPr>
        <p:txBody>
          <a:bodyPr/>
          <a:lstStyle/>
          <a:p>
            <a:r>
              <a:rPr lang="fr-FR" sz="1200" dirty="0"/>
              <a:t>Evènements (conférences, networking)</a:t>
            </a:r>
          </a:p>
          <a:p>
            <a:r>
              <a:rPr lang="fr-FR" sz="1200" dirty="0"/>
              <a:t>Publications (éditées ou numériques)</a:t>
            </a:r>
          </a:p>
          <a:p>
            <a:r>
              <a:rPr lang="fr-FR" sz="1200" dirty="0"/>
              <a:t>Réseaux Sociaux</a:t>
            </a:r>
          </a:p>
          <a:p>
            <a:r>
              <a:rPr lang="fr-FR" sz="1200" dirty="0"/>
              <a:t>Supports de présentation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FBFC1AF8-FECC-4EBA-ABC7-CEABA7A3DD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Sur…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506906C-3831-4951-A1EE-B1653E6FDDD7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87133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2A21FC-8531-4F2D-90C0-BDED7B16D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38" y="190427"/>
            <a:ext cx="10671924" cy="549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itle 2">
            <a:extLst>
              <a:ext uri="{FF2B5EF4-FFF2-40B4-BE49-F238E27FC236}">
                <a16:creationId xmlns:a16="http://schemas.microsoft.com/office/drawing/2014/main" id="{C103BB16-5431-4F04-9D03-B92FD851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</p:spPr>
        <p:txBody>
          <a:bodyPr/>
          <a:lstStyle/>
          <a:p>
            <a:r>
              <a:rPr lang="en-US" dirty="0"/>
              <a:t>Services aux </a:t>
            </a:r>
            <a:r>
              <a:rPr lang="en-US" dirty="0" err="1"/>
              <a:t>entreprises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0A8CF3-C5C4-478A-8B2F-221AA87F3522}"/>
              </a:ext>
            </a:extLst>
          </p:cNvPr>
          <p:cNvSpPr txBox="1"/>
          <p:nvPr/>
        </p:nvSpPr>
        <p:spPr>
          <a:xfrm>
            <a:off x="10342486" y="6460584"/>
            <a:ext cx="174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Bureau 23 mars 2021</a:t>
            </a:r>
          </a:p>
        </p:txBody>
      </p:sp>
    </p:spTree>
    <p:extLst>
      <p:ext uri="{BB962C8B-B14F-4D97-AF65-F5344CB8AC3E}">
        <p14:creationId xmlns:p14="http://schemas.microsoft.com/office/powerpoint/2010/main" val="14887244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nts Alumni">
      <a:dk1>
        <a:srgbClr val="707070"/>
      </a:dk1>
      <a:lt1>
        <a:srgbClr val="FFFFFF"/>
      </a:lt1>
      <a:dk2>
        <a:srgbClr val="1B2542"/>
      </a:dk2>
      <a:lt2>
        <a:srgbClr val="A5A5A5"/>
      </a:lt2>
      <a:accent1>
        <a:srgbClr val="009DC5"/>
      </a:accent1>
      <a:accent2>
        <a:srgbClr val="DFE3E9"/>
      </a:accent2>
      <a:accent3>
        <a:srgbClr val="BBC3CD"/>
      </a:accent3>
      <a:accent4>
        <a:srgbClr val="1B2542"/>
      </a:accent4>
      <a:accent5>
        <a:srgbClr val="945258"/>
      </a:accent5>
      <a:accent6>
        <a:srgbClr val="67BACE"/>
      </a:accent6>
      <a:hlink>
        <a:srgbClr val="00194C"/>
      </a:hlink>
      <a:folHlink>
        <a:srgbClr val="954F72"/>
      </a:folHlink>
    </a:clrScheme>
    <a:fontScheme name="Ponts Alumni">
      <a:majorFont>
        <a:latin typeface="Poppins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onts Alumni#2" id="{429D89A8-8755-4904-AC9F-DFE56FE50AEB}" vid="{334DFA02-4005-48EE-BB16-2B442FF7839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C91B794BFE664BB3674F4A0249CBC7" ma:contentTypeVersion="13" ma:contentTypeDescription="Crée un document." ma:contentTypeScope="" ma:versionID="e27eb333fb320b51b796d62f58b1b6a5">
  <xsd:schema xmlns:xsd="http://www.w3.org/2001/XMLSchema" xmlns:xs="http://www.w3.org/2001/XMLSchema" xmlns:p="http://schemas.microsoft.com/office/2006/metadata/properties" xmlns:ns2="4b86ae47-82da-4e34-a3d5-370149349a1a" xmlns:ns3="7fd265a7-d11c-487c-91b9-a6c82b4ba1f1" targetNamespace="http://schemas.microsoft.com/office/2006/metadata/properties" ma:root="true" ma:fieldsID="f38c63dcaf19fb77252c080fd439b79a" ns2:_="" ns3:_="">
    <xsd:import namespace="4b86ae47-82da-4e34-a3d5-370149349a1a"/>
    <xsd:import namespace="7fd265a7-d11c-487c-91b9-a6c82b4ba1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6ae47-82da-4e34-a3d5-370149349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265a7-d11c-487c-91b9-a6c82b4ba1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fd265a7-d11c-487c-91b9-a6c82b4ba1f1">
      <UserInfo>
        <DisplayName/>
        <AccountId xsi:nil="true"/>
        <AccountType/>
      </UserInfo>
    </SharedWithUsers>
    <MediaLengthInSeconds xmlns="4b86ae47-82da-4e34-a3d5-370149349a1a" xsi:nil="true"/>
  </documentManagement>
</p:properties>
</file>

<file path=customXml/itemProps1.xml><?xml version="1.0" encoding="utf-8"?>
<ds:datastoreItem xmlns:ds="http://schemas.openxmlformats.org/officeDocument/2006/customXml" ds:itemID="{60A0971B-31DC-4F2C-9F82-5C074F2E36F3}"/>
</file>

<file path=customXml/itemProps2.xml><?xml version="1.0" encoding="utf-8"?>
<ds:datastoreItem xmlns:ds="http://schemas.openxmlformats.org/officeDocument/2006/customXml" ds:itemID="{A231F1E7-B327-422E-9982-DA65276883CC}"/>
</file>

<file path=customXml/itemProps3.xml><?xml version="1.0" encoding="utf-8"?>
<ds:datastoreItem xmlns:ds="http://schemas.openxmlformats.org/officeDocument/2006/customXml" ds:itemID="{2631FE47-B6EB-4EE8-90FA-DA31CDC306B6}"/>
</file>

<file path=docProps/app.xml><?xml version="1.0" encoding="utf-8"?>
<Properties xmlns="http://schemas.openxmlformats.org/officeDocument/2006/extended-properties" xmlns:vt="http://schemas.openxmlformats.org/officeDocument/2006/docPropsVTypes">
  <Template>modele Ponts Alumni#2</Template>
  <TotalTime>716</TotalTime>
  <Words>1424</Words>
  <Application>Microsoft Office PowerPoint</Application>
  <PresentationFormat>Grand écran</PresentationFormat>
  <Paragraphs>247</Paragraphs>
  <Slides>21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Helvetica Light</vt:lpstr>
      <vt:lpstr>Montserrat</vt:lpstr>
      <vt:lpstr>Poppins</vt:lpstr>
      <vt:lpstr>Thème Office</vt:lpstr>
      <vt:lpstr>Bureau Ponts Alumni</vt:lpstr>
      <vt:lpstr>Ordre du jour</vt:lpstr>
      <vt:lpstr>Réflexion modèle économique</vt:lpstr>
      <vt:lpstr>Repenser notre modèle économique</vt:lpstr>
      <vt:lpstr>Présentation PowerPoint</vt:lpstr>
      <vt:lpstr>Présentation PowerPoint</vt:lpstr>
      <vt:lpstr>Présentation PowerPoint</vt:lpstr>
      <vt:lpstr>Garantir des revenus pub &gt; 50 k€ pour éditer revue et annuaire +27 k€ pour remplacer la redevance publicitaire « annuaire » </vt:lpstr>
      <vt:lpstr>Services aux entreprises</vt:lpstr>
      <vt:lpstr>Pour suivre</vt:lpstr>
      <vt:lpstr>AG 2021</vt:lpstr>
      <vt:lpstr>Assemblée Générale Ponts Alumni (18 mai, visio)</vt:lpstr>
      <vt:lpstr>Promotions</vt:lpstr>
      <vt:lpstr>Créer des groupes de promo « de cœur » (Cursus ingénieur)</vt:lpstr>
      <vt:lpstr>Points divers</vt:lpstr>
      <vt:lpstr>Points divers</vt:lpstr>
      <vt:lpstr>Mécénat de compétences Fondation</vt:lpstr>
      <vt:lpstr>Cotisations à date</vt:lpstr>
      <vt:lpstr>Buste d’Albert Caquot (1918)</vt:lpstr>
      <vt:lpstr>Prochains PAM</vt:lpstr>
      <vt:lpstr>Prochaine réunion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Bureau Ponts Alumni</dc:title>
  <dc:creator>Camille LABORIE</dc:creator>
  <cp:lastModifiedBy>Camille LABORIE</cp:lastModifiedBy>
  <cp:revision>11</cp:revision>
  <dcterms:created xsi:type="dcterms:W3CDTF">2021-03-18T16:25:04Z</dcterms:created>
  <dcterms:modified xsi:type="dcterms:W3CDTF">2021-03-24T08:15:44Z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650900</vt:r8>
  </property>
  <property fmtid="{D5CDD505-2E9C-101B-9397-08002B2CF9AE}" pid="3" name="ContentTypeId">
    <vt:lpwstr>0x0101006EC91B794BFE664BB3674F4A0249CBC7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</Properties>
</file>