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88" r:id="rId4"/>
    <p:sldId id="289" r:id="rId5"/>
    <p:sldId id="290" r:id="rId6"/>
    <p:sldId id="295" r:id="rId7"/>
    <p:sldId id="293" r:id="rId8"/>
    <p:sldId id="298" r:id="rId9"/>
    <p:sldId id="291" r:id="rId10"/>
    <p:sldId id="292" r:id="rId11"/>
    <p:sldId id="294" r:id="rId12"/>
    <p:sldId id="296" r:id="rId13"/>
    <p:sldId id="297" r:id="rId14"/>
    <p:sldId id="299" r:id="rId15"/>
    <p:sldId id="300" r:id="rId16"/>
    <p:sldId id="301" r:id="rId17"/>
    <p:sldId id="304" r:id="rId18"/>
    <p:sldId id="305" r:id="rId19"/>
    <p:sldId id="302" r:id="rId20"/>
    <p:sldId id="30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6FBFD4-4A1E-4F8F-A52E-5690EB08D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4845" y="199192"/>
            <a:ext cx="8915399" cy="97593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Alsace</a:t>
            </a:r>
            <a:br>
              <a:rPr lang="fr-FR" dirty="0"/>
            </a:br>
            <a:r>
              <a:rPr lang="fr-FR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vignoble à part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FB57458-CC50-49D2-B0FE-0F3E41294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3477" y="6168513"/>
            <a:ext cx="8915399" cy="563141"/>
          </a:xfrm>
        </p:spPr>
        <p:txBody>
          <a:bodyPr/>
          <a:lstStyle/>
          <a:p>
            <a:pPr algn="ctr"/>
            <a:r>
              <a:rPr lang="fr-FR" dirty="0"/>
              <a:t>12 mars 2024</a:t>
            </a:r>
          </a:p>
        </p:txBody>
      </p:sp>
      <p:pic>
        <p:nvPicPr>
          <p:cNvPr id="4" name="Image 3" descr="Une image contenant plein air, nuage, herbe, montagne&#10;&#10;Description générée automatiquement">
            <a:extLst>
              <a:ext uri="{FF2B5EF4-FFF2-40B4-BE49-F238E27FC236}">
                <a16:creationId xmlns:a16="http://schemas.microsoft.com/office/drawing/2014/main" id="{3192E7EA-D381-DC37-FC95-BA23D7951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44" y="1308034"/>
            <a:ext cx="8794031" cy="4727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12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39405-301A-E261-5F40-6C3EC5288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142EEE-BFE2-E883-257E-82A59CE02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/>
              <a:t>Muscat Grand </a:t>
            </a:r>
            <a:r>
              <a:rPr lang="fr-FR" dirty="0"/>
              <a:t>cru Kirchberg 2019		27,5 €</a:t>
            </a:r>
            <a:br>
              <a:rPr lang="fr-FR" sz="3600" dirty="0"/>
            </a:br>
            <a:r>
              <a:rPr lang="fr-FR" sz="3600" dirty="0"/>
              <a:t>			</a:t>
            </a:r>
            <a:br>
              <a:rPr lang="fr-FR" sz="3600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C96808-49A0-A436-3E50-EE2B2628F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6097588" cy="3777622"/>
          </a:xfrm>
        </p:spPr>
        <p:txBody>
          <a:bodyPr/>
          <a:lstStyle/>
          <a:p>
            <a:pPr algn="l"/>
            <a:r>
              <a:rPr lang="fr-FR" b="1" i="0" dirty="0">
                <a:solidFill>
                  <a:srgbClr val="363126"/>
                </a:solidFill>
                <a:effectLst/>
                <a:latin typeface="Belleza"/>
              </a:rPr>
              <a:t>MILLESIME </a:t>
            </a:r>
            <a:r>
              <a:rPr lang="fr-FR" b="0" i="0" dirty="0">
                <a:solidFill>
                  <a:srgbClr val="363126"/>
                </a:solidFill>
                <a:effectLst/>
                <a:latin typeface="Belleza"/>
              </a:rPr>
              <a:t>: 2019</a:t>
            </a:r>
          </a:p>
          <a:p>
            <a:pPr algn="l"/>
            <a:r>
              <a:rPr lang="fr-FR" b="1" i="0" dirty="0">
                <a:solidFill>
                  <a:srgbClr val="363126"/>
                </a:solidFill>
                <a:effectLst/>
                <a:latin typeface="Belleza"/>
              </a:rPr>
              <a:t>TYPE DE VIN</a:t>
            </a:r>
            <a:r>
              <a:rPr lang="fr-FR" b="0" i="0" dirty="0">
                <a:solidFill>
                  <a:srgbClr val="363126"/>
                </a:solidFill>
                <a:effectLst/>
                <a:latin typeface="Belleza"/>
              </a:rPr>
              <a:t> : VIN SEC (1/4)</a:t>
            </a:r>
          </a:p>
          <a:p>
            <a:pPr algn="l"/>
            <a:r>
              <a:rPr lang="fr-FR" b="1" i="0" dirty="0">
                <a:solidFill>
                  <a:srgbClr val="363126"/>
                </a:solidFill>
                <a:effectLst/>
                <a:latin typeface="Belleza"/>
              </a:rPr>
              <a:t>SUCRE RESIDUE</a:t>
            </a:r>
            <a:r>
              <a:rPr lang="fr-FR" b="0" i="0" dirty="0">
                <a:solidFill>
                  <a:srgbClr val="363126"/>
                </a:solidFill>
                <a:effectLst/>
                <a:latin typeface="Belleza"/>
              </a:rPr>
              <a:t>L :  2,5 g/l</a:t>
            </a:r>
          </a:p>
          <a:p>
            <a:pPr algn="l"/>
            <a:r>
              <a:rPr lang="fr-FR" b="1" i="0" dirty="0">
                <a:solidFill>
                  <a:srgbClr val="363126"/>
                </a:solidFill>
                <a:effectLst/>
                <a:latin typeface="Belleza"/>
              </a:rPr>
              <a:t>ALC/VOL</a:t>
            </a:r>
            <a:r>
              <a:rPr lang="fr-FR" b="0" i="0" dirty="0">
                <a:solidFill>
                  <a:srgbClr val="363126"/>
                </a:solidFill>
                <a:effectLst/>
                <a:latin typeface="Belleza"/>
              </a:rPr>
              <a:t> : 13,5%</a:t>
            </a:r>
          </a:p>
          <a:p>
            <a:pPr algn="l"/>
            <a:r>
              <a:rPr lang="fr-FR" b="1" i="0" dirty="0">
                <a:solidFill>
                  <a:srgbClr val="363126"/>
                </a:solidFill>
                <a:effectLst/>
                <a:latin typeface="Belleza"/>
              </a:rPr>
              <a:t>AGE DE LA VIGNE </a:t>
            </a:r>
            <a:r>
              <a:rPr lang="fr-FR" b="0" i="0" dirty="0">
                <a:solidFill>
                  <a:srgbClr val="363126"/>
                </a:solidFill>
                <a:effectLst/>
                <a:latin typeface="Belleza"/>
              </a:rPr>
              <a:t>: 45 ANS</a:t>
            </a:r>
          </a:p>
          <a:p>
            <a:pPr algn="l"/>
            <a:r>
              <a:rPr lang="fr-FR" b="1" i="0" dirty="0">
                <a:solidFill>
                  <a:srgbClr val="363126"/>
                </a:solidFill>
                <a:effectLst/>
                <a:latin typeface="Belleza"/>
              </a:rPr>
              <a:t>PARCELLAIRE</a:t>
            </a:r>
            <a:r>
              <a:rPr lang="fr-FR" b="0" i="0" dirty="0">
                <a:solidFill>
                  <a:srgbClr val="363126"/>
                </a:solidFill>
                <a:effectLst/>
                <a:latin typeface="Belleza"/>
              </a:rPr>
              <a:t> : GRAND CRU KIRCHBERG DE RIBEAUVILLE</a:t>
            </a:r>
          </a:p>
          <a:p>
            <a:pPr algn="l"/>
            <a:r>
              <a:rPr lang="fr-FR" b="1" i="0" dirty="0">
                <a:solidFill>
                  <a:srgbClr val="363126"/>
                </a:solidFill>
                <a:effectLst/>
                <a:latin typeface="Belleza"/>
              </a:rPr>
              <a:t>TERROIR</a:t>
            </a:r>
            <a:r>
              <a:rPr lang="fr-FR" b="0" i="0" dirty="0">
                <a:solidFill>
                  <a:srgbClr val="363126"/>
                </a:solidFill>
                <a:effectLst/>
                <a:latin typeface="Belleza"/>
              </a:rPr>
              <a:t> : MARNO-GRESEUX</a:t>
            </a:r>
          </a:p>
          <a:p>
            <a:pPr algn="l"/>
            <a:r>
              <a:rPr lang="fr-FR" b="1" i="0" dirty="0">
                <a:solidFill>
                  <a:srgbClr val="363126"/>
                </a:solidFill>
                <a:effectLst/>
                <a:latin typeface="Belleza"/>
              </a:rPr>
              <a:t>CEPAGE</a:t>
            </a:r>
            <a:r>
              <a:rPr lang="fr-FR" b="0" i="0" dirty="0">
                <a:solidFill>
                  <a:srgbClr val="363126"/>
                </a:solidFill>
                <a:effectLst/>
                <a:latin typeface="Belleza"/>
              </a:rPr>
              <a:t> : 100% MUSCAT OTTONEL</a:t>
            </a:r>
          </a:p>
        </p:txBody>
      </p:sp>
      <p:pic>
        <p:nvPicPr>
          <p:cNvPr id="5" name="Image 4" descr="Une image contenant texte, mammifère, dessin humoristique, graphisme&#10;&#10;Description générée automatiquement">
            <a:extLst>
              <a:ext uri="{FF2B5EF4-FFF2-40B4-BE49-F238E27FC236}">
                <a16:creationId xmlns:a16="http://schemas.microsoft.com/office/drawing/2014/main" id="{25AAF777-9011-F5E1-A3FF-C0AAE82ADE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78" t="29048" r="28152" b="29048"/>
          <a:stretch/>
        </p:blipFill>
        <p:spPr>
          <a:xfrm>
            <a:off x="8763001" y="1828799"/>
            <a:ext cx="3296246" cy="450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23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FB549A-B493-F189-F125-E4E07CF2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riesling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8D63D9-4ADA-EE3A-35DC-ECDEDF107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Cépage international issu d’Allemagne</a:t>
            </a:r>
          </a:p>
          <a:p>
            <a:r>
              <a:rPr lang="fr-FR" dirty="0"/>
              <a:t>Cépage fruité et acide</a:t>
            </a:r>
          </a:p>
          <a:p>
            <a:r>
              <a:rPr lang="fr-FR" dirty="0"/>
              <a:t>S’adapte à tous les terroirs :</a:t>
            </a:r>
          </a:p>
          <a:p>
            <a:pPr lvl="1"/>
            <a:r>
              <a:rPr lang="fr-FR" dirty="0"/>
              <a:t>Sur le calcaire, il donne des vins plus acides</a:t>
            </a:r>
          </a:p>
          <a:p>
            <a:pPr lvl="1"/>
            <a:r>
              <a:rPr lang="fr-FR" dirty="0"/>
              <a:t>Sur le granit, il donne des vins plus ronds et plus fins</a:t>
            </a:r>
          </a:p>
          <a:p>
            <a:r>
              <a:rPr lang="fr-FR" dirty="0"/>
              <a:t>Généralement sec, il existe des vins liquoreux </a:t>
            </a:r>
            <a:br>
              <a:rPr lang="fr-FR" dirty="0"/>
            </a:br>
            <a:r>
              <a:rPr lang="fr-FR" dirty="0"/>
              <a:t>(vendanges tardives, sélection de grains nobles</a:t>
            </a:r>
            <a:br>
              <a:rPr lang="fr-FR" dirty="0"/>
            </a:br>
            <a:r>
              <a:rPr lang="fr-FR" dirty="0"/>
              <a:t>vin de glace)</a:t>
            </a:r>
          </a:p>
          <a:p>
            <a:r>
              <a:rPr lang="fr-FR" dirty="0"/>
              <a:t>Grace à son acidité, il vieillit très bien et les </a:t>
            </a:r>
            <a:br>
              <a:rPr lang="fr-FR" dirty="0"/>
            </a:br>
            <a:r>
              <a:rPr lang="fr-FR" dirty="0"/>
              <a:t>meilleurs acquiert  des arômes d’hydrocarbures </a:t>
            </a:r>
          </a:p>
          <a:p>
            <a:r>
              <a:rPr lang="fr-FR" dirty="0"/>
              <a:t>Idéal sur les huitres, brillant sur les plats à la crème</a:t>
            </a:r>
          </a:p>
          <a:p>
            <a:endParaRPr lang="fr-FR" dirty="0"/>
          </a:p>
        </p:txBody>
      </p:sp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745F08DD-825E-D099-BC38-2C2FAD06A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842" y="1280890"/>
            <a:ext cx="3572430" cy="4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373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04F644-E5E8-05E4-AE7D-2F4DC9B8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i="0" cap="small" dirty="0">
                <a:solidFill>
                  <a:srgbClr val="000000"/>
                </a:solidFill>
                <a:effectLst/>
                <a:latin typeface="Lora" pitchFamily="2" charset="0"/>
              </a:rPr>
              <a:t>Riesling Grand Cru </a:t>
            </a:r>
            <a:r>
              <a:rPr lang="fr-FR" b="0" i="0" cap="small" dirty="0" err="1">
                <a:solidFill>
                  <a:srgbClr val="000000"/>
                </a:solidFill>
                <a:effectLst/>
                <a:latin typeface="Lora" pitchFamily="2" charset="0"/>
              </a:rPr>
              <a:t>Pfersigberg</a:t>
            </a:r>
            <a:r>
              <a:rPr lang="fr-FR" cap="small" dirty="0">
                <a:solidFill>
                  <a:srgbClr val="000000"/>
                </a:solidFill>
                <a:latin typeface="Lora" pitchFamily="2" charset="0"/>
              </a:rPr>
              <a:t>		24 €</a:t>
            </a:r>
            <a:br>
              <a:rPr lang="fr-FR" b="0" i="0" cap="small" dirty="0">
                <a:solidFill>
                  <a:srgbClr val="000000"/>
                </a:solidFill>
                <a:effectLst/>
                <a:latin typeface="Lora" pitchFamily="2" charset="0"/>
              </a:rPr>
            </a:br>
            <a:r>
              <a:rPr lang="fr-FR" b="0" i="0" cap="small" dirty="0" err="1">
                <a:solidFill>
                  <a:srgbClr val="000000"/>
                </a:solidFill>
                <a:effectLst/>
                <a:latin typeface="Lora" pitchFamily="2" charset="0"/>
              </a:rPr>
              <a:t>Ortel</a:t>
            </a:r>
            <a:r>
              <a:rPr lang="fr-FR" b="0" i="0" cap="small" dirty="0">
                <a:solidFill>
                  <a:srgbClr val="000000"/>
                </a:solidFill>
                <a:effectLst/>
                <a:latin typeface="Lora" pitchFamily="2" charset="0"/>
              </a:rPr>
              <a:t> VV 2020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DE841C-A74A-BD37-2EF4-CA9E3C048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Vendanges : manuelles</a:t>
            </a:r>
          </a:p>
          <a:p>
            <a:r>
              <a:rPr lang="fr-FR" dirty="0"/>
              <a:t>Mode culturale : Certifié agriculture biologique</a:t>
            </a:r>
          </a:p>
          <a:p>
            <a:r>
              <a:rPr lang="fr-FR" dirty="0"/>
              <a:t>Élevage : élevage de 8 mois en foudre</a:t>
            </a:r>
          </a:p>
          <a:p>
            <a:r>
              <a:rPr lang="fr-FR" dirty="0"/>
              <a:t>Degré alcoolique : 12,8</a:t>
            </a:r>
          </a:p>
          <a:p>
            <a:r>
              <a:rPr lang="fr-FR" dirty="0"/>
              <a:t>Sucre (g/l) : 1,8</a:t>
            </a:r>
          </a:p>
          <a:p>
            <a:r>
              <a:rPr lang="fr-FR" dirty="0"/>
              <a:t>Acidité totale (g TH2/l) : 8,5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5791B0E-17E3-04FA-E02E-07277702F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6" t="68306" r="35931" b="9090"/>
          <a:stretch/>
        </p:blipFill>
        <p:spPr bwMode="auto">
          <a:xfrm>
            <a:off x="8711514" y="2011266"/>
            <a:ext cx="2965621" cy="447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56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054EDE-6E61-59A6-B8BA-FF0FA0BE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318989" cy="1280890"/>
          </a:xfrm>
        </p:spPr>
        <p:txBody>
          <a:bodyPr/>
          <a:lstStyle/>
          <a:p>
            <a:r>
              <a:rPr lang="fr-FR" b="0" i="0" cap="small" dirty="0">
                <a:solidFill>
                  <a:srgbClr val="000000"/>
                </a:solidFill>
                <a:effectLst/>
                <a:latin typeface="Lora" pitchFamily="2" charset="0"/>
              </a:rPr>
              <a:t>Riesling</a:t>
            </a:r>
            <a:r>
              <a:rPr lang="fr-FR" sz="3600" dirty="0"/>
              <a:t> Grand </a:t>
            </a:r>
            <a:r>
              <a:rPr lang="fr-FR" dirty="0"/>
              <a:t>cru Kirchberg 2020	33,5 €</a:t>
            </a:r>
          </a:p>
        </p:txBody>
      </p:sp>
      <p:pic>
        <p:nvPicPr>
          <p:cNvPr id="5" name="Espace réservé du contenu 4" descr="Une image contenant texte, mammifère, dessin humoristique, graphisme&#10;&#10;Description générée automatiquement">
            <a:extLst>
              <a:ext uri="{FF2B5EF4-FFF2-40B4-BE49-F238E27FC236}">
                <a16:creationId xmlns:a16="http://schemas.microsoft.com/office/drawing/2014/main" id="{DC31C70F-CEB1-4E3F-6117-79F48A80F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34" t="30187" r="29387" b="29616"/>
          <a:stretch/>
        </p:blipFill>
        <p:spPr>
          <a:xfrm>
            <a:off x="8439664" y="1905000"/>
            <a:ext cx="2891482" cy="3995447"/>
          </a:xfr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E8031BC-D855-6E22-578E-ECA62089EDDF}"/>
              </a:ext>
            </a:extLst>
          </p:cNvPr>
          <p:cNvSpPr txBox="1">
            <a:spLocks/>
          </p:cNvSpPr>
          <p:nvPr/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b="1" i="0" dirty="0">
                <a:solidFill>
                  <a:srgbClr val="363126"/>
                </a:solidFill>
                <a:effectLst/>
                <a:latin typeface="Belleza"/>
              </a:rPr>
              <a:t>TYPE DE VIN</a:t>
            </a:r>
            <a:r>
              <a:rPr lang="fr-FR" b="0" i="0" dirty="0">
                <a:solidFill>
                  <a:srgbClr val="363126"/>
                </a:solidFill>
                <a:effectLst/>
                <a:latin typeface="Belleza"/>
              </a:rPr>
              <a:t> : VIN SEC (1/4)</a:t>
            </a:r>
          </a:p>
          <a:p>
            <a:pPr algn="l"/>
            <a:r>
              <a:rPr lang="fr-FR" b="1" i="0" dirty="0">
                <a:solidFill>
                  <a:srgbClr val="363126"/>
                </a:solidFill>
                <a:effectLst/>
                <a:latin typeface="Belleza"/>
              </a:rPr>
              <a:t>SUCRE RESIDUE</a:t>
            </a:r>
            <a:r>
              <a:rPr lang="fr-FR" b="0" i="0" dirty="0">
                <a:solidFill>
                  <a:srgbClr val="363126"/>
                </a:solidFill>
                <a:effectLst/>
                <a:latin typeface="Belleza"/>
              </a:rPr>
              <a:t>L : 2,2 g/l</a:t>
            </a:r>
          </a:p>
          <a:p>
            <a:pPr algn="l"/>
            <a:r>
              <a:rPr lang="fr-FR" b="1" i="0" dirty="0">
                <a:solidFill>
                  <a:srgbClr val="363126"/>
                </a:solidFill>
                <a:effectLst/>
                <a:latin typeface="Belleza"/>
              </a:rPr>
              <a:t>ALC/VOL</a:t>
            </a:r>
            <a:r>
              <a:rPr lang="fr-FR" b="0" i="0" dirty="0">
                <a:solidFill>
                  <a:srgbClr val="363126"/>
                </a:solidFill>
                <a:effectLst/>
                <a:latin typeface="Belleza"/>
              </a:rPr>
              <a:t> : 13.5%</a:t>
            </a:r>
          </a:p>
          <a:p>
            <a:pPr algn="l"/>
            <a:r>
              <a:rPr lang="fr-FR" b="1" i="0" dirty="0">
                <a:solidFill>
                  <a:srgbClr val="363126"/>
                </a:solidFill>
                <a:effectLst/>
                <a:latin typeface="Belleza"/>
              </a:rPr>
              <a:t>AGE DE LA VIGNE </a:t>
            </a:r>
            <a:r>
              <a:rPr lang="fr-FR" b="0" i="0" dirty="0">
                <a:solidFill>
                  <a:srgbClr val="363126"/>
                </a:solidFill>
                <a:effectLst/>
                <a:latin typeface="Belleza"/>
              </a:rPr>
              <a:t>: 45 ANS</a:t>
            </a:r>
          </a:p>
          <a:p>
            <a:pPr algn="l"/>
            <a:r>
              <a:rPr lang="fr-FR" b="1" i="0" dirty="0">
                <a:solidFill>
                  <a:srgbClr val="363126"/>
                </a:solidFill>
                <a:effectLst/>
                <a:latin typeface="Belleza"/>
              </a:rPr>
              <a:t>PARCELLAIRE</a:t>
            </a:r>
            <a:r>
              <a:rPr lang="fr-FR" b="0" i="0" dirty="0">
                <a:solidFill>
                  <a:srgbClr val="363126"/>
                </a:solidFill>
                <a:effectLst/>
                <a:latin typeface="Belleza"/>
              </a:rPr>
              <a:t> : GRAND CRU KIRCHBERG DE RIBEAUVILLE</a:t>
            </a:r>
          </a:p>
          <a:p>
            <a:pPr algn="l"/>
            <a:r>
              <a:rPr lang="fr-FR" b="1" i="0" dirty="0">
                <a:solidFill>
                  <a:srgbClr val="363126"/>
                </a:solidFill>
                <a:effectLst/>
                <a:latin typeface="Belleza"/>
              </a:rPr>
              <a:t>TERROIR</a:t>
            </a:r>
            <a:r>
              <a:rPr lang="fr-FR" b="0" i="0" dirty="0">
                <a:solidFill>
                  <a:srgbClr val="363126"/>
                </a:solidFill>
                <a:effectLst/>
                <a:latin typeface="Belleza"/>
              </a:rPr>
              <a:t> : MARNO-GRESEUX</a:t>
            </a:r>
          </a:p>
        </p:txBody>
      </p:sp>
    </p:spTree>
    <p:extLst>
      <p:ext uri="{BB962C8B-B14F-4D97-AF65-F5344CB8AC3E}">
        <p14:creationId xmlns:p14="http://schemas.microsoft.com/office/powerpoint/2010/main" val="70551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50F8C-F6FD-3107-0C47-35C611688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Riesling Grand Cru </a:t>
            </a:r>
            <a:r>
              <a:rPr lang="fr-FR" dirty="0" err="1"/>
              <a:t>Schlossberg</a:t>
            </a:r>
            <a:r>
              <a:rPr lang="fr-FR" dirty="0"/>
              <a:t>		65 €</a:t>
            </a:r>
            <a:br>
              <a:rPr lang="fr-FR" dirty="0"/>
            </a:br>
            <a:r>
              <a:rPr lang="fr-FR" dirty="0"/>
              <a:t>2022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63801-E40C-CCF7-E74E-055A34B6E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6310239" cy="3777622"/>
          </a:xfrm>
        </p:spPr>
        <p:txBody>
          <a:bodyPr>
            <a:normAutofit/>
          </a:bodyPr>
          <a:lstStyle/>
          <a:p>
            <a:pPr algn="l"/>
            <a:r>
              <a:rPr lang="fr-FR" b="1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Viticulture : </a:t>
            </a:r>
            <a:r>
              <a:rPr lang="fr-FR" b="0" i="0" dirty="0">
                <a:solidFill>
                  <a:srgbClr val="545454"/>
                </a:solidFill>
                <a:effectLst/>
                <a:latin typeface="Montserrat" panose="00000500000000000000" pitchFamily="2" charset="0"/>
              </a:rPr>
              <a:t>Biologique et biodynamique certifiée</a:t>
            </a:r>
          </a:p>
          <a:p>
            <a:pPr algn="l"/>
            <a:r>
              <a:rPr lang="fr-FR" b="1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Vendanges : </a:t>
            </a:r>
            <a:r>
              <a:rPr lang="fr-FR" b="0" i="0" dirty="0">
                <a:solidFill>
                  <a:srgbClr val="545454"/>
                </a:solidFill>
                <a:effectLst/>
                <a:latin typeface="Montserrat" panose="00000500000000000000" pitchFamily="2" charset="0"/>
              </a:rPr>
              <a:t>Manuelles</a:t>
            </a:r>
          </a:p>
          <a:p>
            <a:pPr algn="l"/>
            <a:r>
              <a:rPr lang="fr-FR" b="1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Vinification : </a:t>
            </a:r>
            <a:r>
              <a:rPr lang="fr-FR" b="0" i="0" dirty="0">
                <a:solidFill>
                  <a:srgbClr val="545454"/>
                </a:solidFill>
                <a:effectLst/>
                <a:latin typeface="Montserrat" panose="00000500000000000000" pitchFamily="2" charset="0"/>
              </a:rPr>
              <a:t>Pressurage doux et lent en grappes entières en pressoirs pneumatiques, fermentation par levures indigènes en vieux foudres en chêne</a:t>
            </a:r>
          </a:p>
          <a:p>
            <a:pPr algn="l"/>
            <a:r>
              <a:rPr lang="fr-FR" b="1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Élevage : </a:t>
            </a:r>
            <a:r>
              <a:rPr lang="fr-FR" b="0" i="0" dirty="0">
                <a:solidFill>
                  <a:srgbClr val="545454"/>
                </a:solidFill>
                <a:effectLst/>
                <a:latin typeface="Montserrat" panose="00000500000000000000" pitchFamily="2" charset="0"/>
              </a:rPr>
              <a:t>15 mois sur lies fines en vieux foudres en chêne (les mêmes que pour la fermentation)</a:t>
            </a:r>
          </a:p>
          <a:p>
            <a:pPr algn="l"/>
            <a:r>
              <a:rPr lang="fr-FR" b="1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Degré d'alcool : </a:t>
            </a:r>
            <a:r>
              <a:rPr lang="fr-FR" b="0" i="0" dirty="0">
                <a:solidFill>
                  <a:srgbClr val="545454"/>
                </a:solidFill>
                <a:effectLst/>
                <a:latin typeface="Montserrat" panose="00000500000000000000" pitchFamily="2" charset="0"/>
              </a:rPr>
              <a:t>14.5%</a:t>
            </a:r>
          </a:p>
          <a:p>
            <a:pPr algn="l"/>
            <a:r>
              <a:rPr lang="fr-FR" b="1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Sucres résiduels : </a:t>
            </a:r>
            <a:r>
              <a:rPr lang="fr-FR" b="0" i="0" dirty="0">
                <a:solidFill>
                  <a:srgbClr val="545454"/>
                </a:solidFill>
                <a:effectLst/>
                <a:latin typeface="Montserrat" panose="00000500000000000000" pitchFamily="2" charset="0"/>
              </a:rPr>
              <a:t>4 g/l</a:t>
            </a:r>
          </a:p>
          <a:p>
            <a:r>
              <a:rPr lang="fr-FR" b="1" dirty="0">
                <a:solidFill>
                  <a:srgbClr val="666666"/>
                </a:solidFill>
                <a:latin typeface="Montserrat" panose="00000500000000000000" pitchFamily="2" charset="0"/>
              </a:rPr>
              <a:t>Terroir</a:t>
            </a:r>
            <a:r>
              <a:rPr lang="fr-FR" b="0" i="0" dirty="0">
                <a:solidFill>
                  <a:srgbClr val="363126"/>
                </a:solidFill>
                <a:effectLst/>
                <a:latin typeface="Belleza"/>
              </a:rPr>
              <a:t> : </a:t>
            </a:r>
            <a:r>
              <a:rPr lang="fr-FR" dirty="0">
                <a:solidFill>
                  <a:srgbClr val="545454"/>
                </a:solidFill>
                <a:latin typeface="Montserrat" panose="00000500000000000000" pitchFamily="2" charset="0"/>
              </a:rPr>
              <a:t>granit</a:t>
            </a:r>
            <a:endParaRPr lang="fr-FR" b="0" i="0" dirty="0">
              <a:solidFill>
                <a:srgbClr val="545454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6B617D6C-86DA-A326-472C-438D55858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5" r="37958"/>
          <a:stretch/>
        </p:blipFill>
        <p:spPr bwMode="auto">
          <a:xfrm>
            <a:off x="10228521" y="1382232"/>
            <a:ext cx="1337922" cy="532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4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2D1EC-1BFB-4171-E07C-CD04BFF02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pinot gris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E40CAD-C77B-DE81-E34F-28D8ABBA1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Originaire de Bourgogne</a:t>
            </a:r>
          </a:p>
          <a:p>
            <a:r>
              <a:rPr lang="fr-FR" dirty="0"/>
              <a:t>Charpenté, opulent mais civilisé</a:t>
            </a:r>
          </a:p>
          <a:p>
            <a:pPr lvl="1"/>
            <a:r>
              <a:rPr lang="fr-FR" dirty="0"/>
              <a:t>Nez discret</a:t>
            </a:r>
          </a:p>
          <a:p>
            <a:pPr lvl="1"/>
            <a:r>
              <a:rPr lang="fr-FR" dirty="0"/>
              <a:t>Gras et structure</a:t>
            </a:r>
          </a:p>
          <a:p>
            <a:pPr lvl="1"/>
            <a:r>
              <a:rPr lang="fr-FR" dirty="0"/>
              <a:t>Complexe</a:t>
            </a:r>
          </a:p>
          <a:p>
            <a:r>
              <a:rPr lang="fr-FR" dirty="0"/>
              <a:t>Existe en sec et en moelleux</a:t>
            </a:r>
          </a:p>
          <a:p>
            <a:r>
              <a:rPr lang="fr-FR" dirty="0"/>
              <a:t>Usage proche du chardonnay</a:t>
            </a:r>
          </a:p>
          <a:p>
            <a:r>
              <a:rPr lang="fr-FR" dirty="0"/>
              <a:t>Idem pinot </a:t>
            </a:r>
            <a:r>
              <a:rPr lang="fr-FR" dirty="0" err="1"/>
              <a:t>grigio</a:t>
            </a:r>
            <a:endParaRPr lang="fr-FR" dirty="0"/>
          </a:p>
          <a:p>
            <a:endParaRPr lang="fr-FR" dirty="0"/>
          </a:p>
        </p:txBody>
      </p:sp>
      <p:pic>
        <p:nvPicPr>
          <p:cNvPr id="12290" name="Picture 2" descr="Pinot gris (cépage)">
            <a:extLst>
              <a:ext uri="{FF2B5EF4-FFF2-40B4-BE49-F238E27FC236}">
                <a16:creationId xmlns:a16="http://schemas.microsoft.com/office/drawing/2014/main" id="{7EA8426F-7309-297F-4CB6-1812BE5D3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657" y="1264554"/>
            <a:ext cx="3520263" cy="5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872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2B0A8-0A3C-3A4B-74D5-4F3F30795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080D6-723E-37B0-8FED-7013CED13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Pinot gris Grand Cru </a:t>
            </a:r>
            <a:r>
              <a:rPr lang="fr-FR" dirty="0" err="1"/>
              <a:t>Schlossberg</a:t>
            </a:r>
            <a:r>
              <a:rPr lang="fr-FR" dirty="0"/>
              <a:t>		40 €</a:t>
            </a:r>
            <a:br>
              <a:rPr lang="fr-FR" dirty="0"/>
            </a:br>
            <a:r>
              <a:rPr lang="fr-FR" dirty="0"/>
              <a:t>« Sous la Forêt » 2020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867BF9-7747-7301-FBF8-B91AF6AC3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6310239" cy="3777622"/>
          </a:xfrm>
        </p:spPr>
        <p:txBody>
          <a:bodyPr>
            <a:normAutofit/>
          </a:bodyPr>
          <a:lstStyle/>
          <a:p>
            <a:pPr algn="l"/>
            <a:r>
              <a:rPr lang="fr-FR" b="1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Viticulture : </a:t>
            </a:r>
            <a:r>
              <a:rPr lang="fr-FR" b="0" i="0" dirty="0">
                <a:solidFill>
                  <a:srgbClr val="545454"/>
                </a:solidFill>
                <a:effectLst/>
                <a:latin typeface="Montserrat" panose="00000500000000000000" pitchFamily="2" charset="0"/>
              </a:rPr>
              <a:t>Biologique et biodynamique certifiée</a:t>
            </a:r>
          </a:p>
          <a:p>
            <a:pPr algn="l"/>
            <a:r>
              <a:rPr lang="fr-FR" b="1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Vendanges : </a:t>
            </a:r>
            <a:r>
              <a:rPr lang="fr-FR" b="0" i="0" dirty="0">
                <a:solidFill>
                  <a:srgbClr val="545454"/>
                </a:solidFill>
                <a:effectLst/>
                <a:latin typeface="Montserrat" panose="00000500000000000000" pitchFamily="2" charset="0"/>
              </a:rPr>
              <a:t>Manuelles</a:t>
            </a:r>
          </a:p>
          <a:p>
            <a:pPr algn="l"/>
            <a:r>
              <a:rPr lang="fr-FR" b="1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Vinification : </a:t>
            </a:r>
            <a:r>
              <a:rPr lang="fr-FR" b="0" i="0" dirty="0">
                <a:solidFill>
                  <a:srgbClr val="545454"/>
                </a:solidFill>
                <a:effectLst/>
                <a:latin typeface="Montserrat" panose="00000500000000000000" pitchFamily="2" charset="0"/>
              </a:rPr>
              <a:t>Pressurage doux et lent en grappes entières en pressoirs pneumatiques, fermentation par levures indigènes en vieux foudres en chêne</a:t>
            </a:r>
          </a:p>
          <a:p>
            <a:pPr algn="l"/>
            <a:r>
              <a:rPr lang="fr-FR" b="1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Élevage : </a:t>
            </a:r>
            <a:r>
              <a:rPr lang="fr-FR" b="0" i="0" dirty="0">
                <a:solidFill>
                  <a:srgbClr val="545454"/>
                </a:solidFill>
                <a:effectLst/>
                <a:latin typeface="Montserrat" panose="00000500000000000000" pitchFamily="2" charset="0"/>
              </a:rPr>
              <a:t>14 mois sur lies fines en vieux foudres en chêne (les mêmes que pour la fermentation)</a:t>
            </a:r>
          </a:p>
          <a:p>
            <a:pPr algn="l"/>
            <a:r>
              <a:rPr lang="fr-FR" b="1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Degré d'alcool : </a:t>
            </a:r>
            <a:r>
              <a:rPr lang="fr-FR" dirty="0">
                <a:solidFill>
                  <a:srgbClr val="545454"/>
                </a:solidFill>
                <a:latin typeface="Montserrat" panose="00000500000000000000" pitchFamily="2" charset="0"/>
              </a:rPr>
              <a:t>13,9% vol </a:t>
            </a:r>
          </a:p>
          <a:p>
            <a:pPr algn="l"/>
            <a:r>
              <a:rPr lang="fr-FR" b="1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Sucres résiduels : </a:t>
            </a:r>
            <a:r>
              <a:rPr lang="fr-FR" dirty="0">
                <a:solidFill>
                  <a:srgbClr val="545454"/>
                </a:solidFill>
                <a:latin typeface="Montserrat" panose="00000500000000000000" pitchFamily="2" charset="0"/>
              </a:rPr>
              <a:t>2</a:t>
            </a:r>
            <a:r>
              <a:rPr lang="fr-FR" b="0" i="0" dirty="0">
                <a:solidFill>
                  <a:srgbClr val="545454"/>
                </a:solidFill>
                <a:effectLst/>
                <a:latin typeface="Montserrat" panose="00000500000000000000" pitchFamily="2" charset="0"/>
              </a:rPr>
              <a:t> g/l</a:t>
            </a:r>
          </a:p>
          <a:p>
            <a:pPr algn="l"/>
            <a:r>
              <a:rPr lang="fr-FR" b="1" dirty="0">
                <a:solidFill>
                  <a:srgbClr val="666666"/>
                </a:solidFill>
                <a:latin typeface="Montserrat" panose="00000500000000000000" pitchFamily="2" charset="0"/>
              </a:rPr>
              <a:t>Acidité : </a:t>
            </a:r>
            <a:r>
              <a:rPr lang="fr-FR" dirty="0">
                <a:solidFill>
                  <a:srgbClr val="545454"/>
                </a:solidFill>
                <a:latin typeface="Montserrat" panose="00000500000000000000" pitchFamily="2" charset="0"/>
              </a:rPr>
              <a:t>6,5 g/l</a:t>
            </a:r>
            <a:endParaRPr lang="fr-FR" b="0" i="0" dirty="0">
              <a:solidFill>
                <a:srgbClr val="545454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13314" name="Picture 2" descr="Domaine WEINBACH, Pinot Gris grand cru &quot;SCHLOSSBERG&quot; 2020">
            <a:extLst>
              <a:ext uri="{FF2B5EF4-FFF2-40B4-BE49-F238E27FC236}">
                <a16:creationId xmlns:a16="http://schemas.microsoft.com/office/drawing/2014/main" id="{1FB79A03-B6EC-0D1D-1E4C-3A5C5BE61C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" t="25740" r="14372" b="12502"/>
          <a:stretch/>
        </p:blipFill>
        <p:spPr bwMode="auto">
          <a:xfrm rot="16200000">
            <a:off x="8483838" y="3573483"/>
            <a:ext cx="5284381" cy="113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774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3F4523-64AD-DD73-F213-A2D2DDF4B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pinot noir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DF156E-52B7-7DD5-22DB-505F23A58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Cépage historique de la Bourgogne</a:t>
            </a:r>
          </a:p>
          <a:p>
            <a:r>
              <a:rPr lang="fr-FR" dirty="0"/>
              <a:t>En Alsace, c’est souvent un vin léger à boire</a:t>
            </a:r>
            <a:br>
              <a:rPr lang="fr-FR" dirty="0"/>
            </a:br>
            <a:r>
              <a:rPr lang="fr-FR" dirty="0"/>
              <a:t>frais l’été</a:t>
            </a:r>
          </a:p>
          <a:p>
            <a:r>
              <a:rPr lang="fr-FR" dirty="0"/>
              <a:t>Pourtant, le terroir alsacien est très semblable à</a:t>
            </a:r>
            <a:br>
              <a:rPr lang="fr-FR" dirty="0"/>
            </a:br>
            <a:r>
              <a:rPr lang="fr-FR" dirty="0"/>
              <a:t>la Côte de Nuits</a:t>
            </a:r>
          </a:p>
          <a:p>
            <a:r>
              <a:rPr lang="fr-FR" dirty="0"/>
              <a:t>Les Bourgognes rouges étant devenus hors de prix,</a:t>
            </a:r>
            <a:br>
              <a:rPr lang="fr-FR" dirty="0"/>
            </a:br>
            <a:r>
              <a:rPr lang="fr-FR" dirty="0"/>
              <a:t>est-ce que les meilleurs pinots noirs alsaciens</a:t>
            </a:r>
            <a:br>
              <a:rPr lang="fr-FR" dirty="0"/>
            </a:br>
            <a:r>
              <a:rPr lang="fr-FR" dirty="0"/>
              <a:t>Tiennent la comparaison ?</a:t>
            </a:r>
          </a:p>
        </p:txBody>
      </p:sp>
      <p:pic>
        <p:nvPicPr>
          <p:cNvPr id="15362" name="Picture 2" descr="Pinot noir (cépage)">
            <a:extLst>
              <a:ext uri="{FF2B5EF4-FFF2-40B4-BE49-F238E27FC236}">
                <a16:creationId xmlns:a16="http://schemas.microsoft.com/office/drawing/2014/main" id="{4553B4B5-F947-0AEA-6DF2-7F85BB354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028" y="1575391"/>
            <a:ext cx="3391002" cy="503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425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960853-AC64-F068-B807-2D9378C3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Pinot Noir Altenbourg 2021			85 €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7870D8-DC8B-5D45-FA8B-DC341F0F1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Degré d'alcool : </a:t>
            </a:r>
            <a:r>
              <a:rPr lang="fr-FR" dirty="0">
                <a:solidFill>
                  <a:srgbClr val="545454"/>
                </a:solidFill>
                <a:latin typeface="Montserrat" panose="00000500000000000000" pitchFamily="2" charset="0"/>
              </a:rPr>
              <a:t>13,5% vol </a:t>
            </a:r>
          </a:p>
          <a:p>
            <a:r>
              <a:rPr lang="fr-FR" b="1" dirty="0">
                <a:solidFill>
                  <a:srgbClr val="666666"/>
                </a:solidFill>
                <a:latin typeface="Montserrat" panose="00000500000000000000" pitchFamily="2" charset="0"/>
              </a:rPr>
              <a:t>Terroir : </a:t>
            </a:r>
            <a:r>
              <a:rPr lang="fr-FR" dirty="0" err="1">
                <a:solidFill>
                  <a:srgbClr val="545454"/>
                </a:solidFill>
                <a:latin typeface="Montserrat" panose="00000500000000000000" pitchFamily="2" charset="0"/>
              </a:rPr>
              <a:t>marno</a:t>
            </a:r>
            <a:r>
              <a:rPr lang="fr-FR" dirty="0">
                <a:solidFill>
                  <a:srgbClr val="545454"/>
                </a:solidFill>
                <a:latin typeface="Montserrat" panose="00000500000000000000" pitchFamily="2" charset="0"/>
              </a:rPr>
              <a:t>-</a:t>
            </a:r>
            <a:r>
              <a:rPr lang="fr-FR" dirty="0" err="1">
                <a:solidFill>
                  <a:srgbClr val="545454"/>
                </a:solidFill>
                <a:latin typeface="Montserrat" panose="00000500000000000000" pitchFamily="2" charset="0"/>
              </a:rPr>
              <a:t>calcaro</a:t>
            </a:r>
            <a:r>
              <a:rPr lang="fr-FR" dirty="0">
                <a:solidFill>
                  <a:srgbClr val="545454"/>
                </a:solidFill>
                <a:latin typeface="Montserrat" panose="00000500000000000000" pitchFamily="2" charset="0"/>
              </a:rPr>
              <a:t>-gréseux</a:t>
            </a:r>
          </a:p>
          <a:p>
            <a:r>
              <a:rPr lang="fr-FR" b="1" dirty="0">
                <a:solidFill>
                  <a:srgbClr val="666666"/>
                </a:solidFill>
                <a:latin typeface="Montserrat" panose="00000500000000000000" pitchFamily="2" charset="0"/>
              </a:rPr>
              <a:t>Situation</a:t>
            </a:r>
            <a:r>
              <a:rPr lang="fr-FR" dirty="0">
                <a:solidFill>
                  <a:srgbClr val="060400"/>
                </a:solidFill>
                <a:latin typeface="Roboto Condensed" panose="02000000000000000000" pitchFamily="2" charset="0"/>
              </a:rPr>
              <a:t> </a:t>
            </a:r>
            <a:r>
              <a:rPr lang="fr-FR" dirty="0">
                <a:solidFill>
                  <a:srgbClr val="545454"/>
                </a:solidFill>
                <a:latin typeface="Montserrat" panose="00000500000000000000" pitchFamily="2" charset="0"/>
              </a:rPr>
              <a:t>favorisant une grande maturité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623B64-234E-32D0-872D-6B72BC042D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26042" t="3431" r="27009"/>
          <a:stretch/>
        </p:blipFill>
        <p:spPr>
          <a:xfrm>
            <a:off x="9260958" y="1318437"/>
            <a:ext cx="1531089" cy="538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10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2040DC-AAA8-6AE8-9CC9-D5E3513F5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gewurztraminer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5BFC84-37E9-0D6B-AC99-C054D6439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Issu du Tyrol italien</a:t>
            </a:r>
          </a:p>
          <a:p>
            <a:r>
              <a:rPr lang="fr-FR" dirty="0"/>
              <a:t>Vin puissant, exubérant et intensément</a:t>
            </a:r>
            <a:br>
              <a:rPr lang="fr-FR" dirty="0"/>
            </a:br>
            <a:r>
              <a:rPr lang="fr-FR" dirty="0"/>
              <a:t>aromatique</a:t>
            </a:r>
          </a:p>
          <a:p>
            <a:r>
              <a:rPr lang="fr-FR" dirty="0"/>
              <a:t>Arôme incroyable de rose et fruits exotiques</a:t>
            </a:r>
          </a:p>
          <a:p>
            <a:r>
              <a:rPr lang="fr-FR" dirty="0"/>
              <a:t>Risque de manque d’acidité</a:t>
            </a:r>
          </a:p>
          <a:p>
            <a:r>
              <a:rPr lang="fr-FR" dirty="0"/>
              <a:t>Difficile à trouver sans sucre résiduels</a:t>
            </a:r>
          </a:p>
          <a:p>
            <a:r>
              <a:rPr lang="fr-FR" dirty="0"/>
              <a:t>Très beaux moelleux</a:t>
            </a:r>
          </a:p>
          <a:p>
            <a:r>
              <a:rPr lang="fr-FR" dirty="0"/>
              <a:t>Parfait pour la cuisine asiatique et les </a:t>
            </a:r>
            <a:br>
              <a:rPr lang="fr-FR" dirty="0"/>
            </a:br>
            <a:r>
              <a:rPr lang="fr-FR" dirty="0"/>
              <a:t>fromages à croute lavée</a:t>
            </a:r>
          </a:p>
        </p:txBody>
      </p:sp>
      <p:pic>
        <p:nvPicPr>
          <p:cNvPr id="14338" name="Picture 2" descr="Gewurztraminer (cépage)">
            <a:extLst>
              <a:ext uri="{FF2B5EF4-FFF2-40B4-BE49-F238E27FC236}">
                <a16:creationId xmlns:a16="http://schemas.microsoft.com/office/drawing/2014/main" id="{5F7722D4-78E6-69B7-37B3-F01FFA76D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81" y="1323976"/>
            <a:ext cx="3665575" cy="4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5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363D7-634A-C0A9-85A7-EF5835EA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D5D0A8-6741-5E4B-D756-3FC489CB2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fossé rhénan est dû à un effondrement </a:t>
            </a:r>
            <a:br>
              <a:rPr lang="fr-FR" dirty="0"/>
            </a:br>
            <a:r>
              <a:rPr lang="fr-FR" dirty="0"/>
              <a:t>entre les Vosges et la Forêt Noire</a:t>
            </a:r>
          </a:p>
          <a:p>
            <a:r>
              <a:rPr lang="fr-FR" dirty="0"/>
              <a:t>Myriade de sols :</a:t>
            </a:r>
          </a:p>
          <a:p>
            <a:pPr lvl="1"/>
            <a:r>
              <a:rPr lang="fr-FR" dirty="0"/>
              <a:t>Calcaire</a:t>
            </a:r>
          </a:p>
          <a:p>
            <a:pPr lvl="1"/>
            <a:r>
              <a:rPr lang="fr-FR" dirty="0"/>
              <a:t>Grès</a:t>
            </a:r>
          </a:p>
          <a:p>
            <a:pPr lvl="1"/>
            <a:r>
              <a:rPr lang="fr-FR" dirty="0"/>
              <a:t>Marnes et argile</a:t>
            </a:r>
          </a:p>
          <a:p>
            <a:pPr lvl="1"/>
            <a:r>
              <a:rPr lang="fr-FR" dirty="0"/>
              <a:t>Granit</a:t>
            </a:r>
          </a:p>
          <a:p>
            <a:pPr lvl="1"/>
            <a:r>
              <a:rPr lang="fr-FR" dirty="0"/>
              <a:t>Volcanique</a:t>
            </a:r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1A6437-EFDC-3F7B-EAD3-A9897A36D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334" y="2959155"/>
            <a:ext cx="31432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ECD59E3-1B75-9FB0-DC40-30D3A4FDC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7" b="24583"/>
          <a:stretch/>
        </p:blipFill>
        <p:spPr bwMode="auto">
          <a:xfrm>
            <a:off x="8338325" y="1231660"/>
            <a:ext cx="3351028" cy="386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517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B5D504-DC2D-7FF1-2780-6AF66F39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Gewurztraminer 				2020				30 €</a:t>
            </a:r>
            <a:br>
              <a:rPr lang="fr-FR" dirty="0"/>
            </a:br>
            <a:r>
              <a:rPr lang="fr-FR" dirty="0"/>
              <a:t>Vendanges Tardives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89242C-6D7E-35AD-089A-40548E33A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64912"/>
          </a:xfrm>
        </p:spPr>
        <p:txBody>
          <a:bodyPr>
            <a:normAutofit/>
          </a:bodyPr>
          <a:lstStyle/>
          <a:p>
            <a:r>
              <a:rPr lang="fr-FR" dirty="0"/>
              <a:t>Terroir </a:t>
            </a:r>
            <a:r>
              <a:rPr lang="fr-FR" dirty="0" err="1"/>
              <a:t>Hisserenweg</a:t>
            </a:r>
            <a:r>
              <a:rPr lang="fr-FR" dirty="0"/>
              <a:t> à dominante calcaire</a:t>
            </a:r>
          </a:p>
          <a:p>
            <a:r>
              <a:rPr lang="fr-FR" dirty="0"/>
              <a:t>Mode Culturale: cahier des charges de l’Agriculture Biologique</a:t>
            </a:r>
          </a:p>
          <a:p>
            <a:r>
              <a:rPr lang="fr-FR" dirty="0"/>
              <a:t>Vinification :</a:t>
            </a:r>
          </a:p>
          <a:p>
            <a:pPr lvl="1"/>
            <a:r>
              <a:rPr lang="fr-FR" dirty="0"/>
              <a:t>réception du raisin avec approche gravitaire</a:t>
            </a:r>
          </a:p>
          <a:p>
            <a:pPr lvl="1"/>
            <a:r>
              <a:rPr lang="fr-FR" dirty="0"/>
              <a:t>pressurage pneumatique long et doux pour sélectionner les meilleurs jus </a:t>
            </a:r>
          </a:p>
          <a:p>
            <a:pPr lvl="1"/>
            <a:r>
              <a:rPr lang="fr-FR" dirty="0"/>
              <a:t>les premiers jus plus chargés en bourbes sont systématiquement écartés pour préserver la finesse</a:t>
            </a:r>
          </a:p>
          <a:p>
            <a:pPr lvl="1"/>
            <a:r>
              <a:rPr lang="fr-FR" dirty="0"/>
              <a:t>suivi ultra rigoureux des fermentations.</a:t>
            </a:r>
          </a:p>
          <a:p>
            <a:r>
              <a:rPr lang="fr-FR" dirty="0"/>
              <a:t>Elevage : élevage de 8 mois en foudre </a:t>
            </a:r>
          </a:p>
          <a:p>
            <a:r>
              <a:rPr lang="fr-FR" dirty="0"/>
              <a:t>Degré alcoolique : 13,8 </a:t>
            </a:r>
          </a:p>
          <a:p>
            <a:r>
              <a:rPr lang="fr-FR" dirty="0"/>
              <a:t>Sucre (g/l) : 69 </a:t>
            </a:r>
          </a:p>
          <a:p>
            <a:r>
              <a:rPr lang="fr-FR" dirty="0"/>
              <a:t>Acidité totale (g TH2/l) : 4,8</a:t>
            </a:r>
          </a:p>
        </p:txBody>
      </p:sp>
    </p:spTree>
    <p:extLst>
      <p:ext uri="{BB962C8B-B14F-4D97-AF65-F5344CB8AC3E}">
        <p14:creationId xmlns:p14="http://schemas.microsoft.com/office/powerpoint/2010/main" val="21916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60C710-00A2-93B6-ABCA-6BE95A5D2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Vignoble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CEAEEB-B925-7099-1308-7B3A3A0FC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chapelet de 119 villages sur le </a:t>
            </a:r>
            <a:br>
              <a:rPr lang="fr-FR" dirty="0"/>
            </a:br>
            <a:r>
              <a:rPr lang="fr-FR" dirty="0"/>
              <a:t>piedmont des Vosges</a:t>
            </a:r>
          </a:p>
          <a:p>
            <a:r>
              <a:rPr lang="fr-FR" dirty="0"/>
              <a:t>En fonction des sols, des terroirs sont </a:t>
            </a:r>
            <a:br>
              <a:rPr lang="fr-FR" dirty="0"/>
            </a:br>
            <a:r>
              <a:rPr lang="fr-FR" dirty="0"/>
              <a:t>promus en Grands Crus</a:t>
            </a:r>
          </a:p>
          <a:p>
            <a:pPr lvl="1"/>
            <a:r>
              <a:rPr lang="fr-FR" dirty="0"/>
              <a:t>Appellation crée en 1975 (1 GC)</a:t>
            </a:r>
          </a:p>
          <a:p>
            <a:pPr lvl="1"/>
            <a:r>
              <a:rPr lang="fr-FR" dirty="0"/>
              <a:t>24 de plus en 1983</a:t>
            </a:r>
          </a:p>
          <a:p>
            <a:pPr lvl="1"/>
            <a:r>
              <a:rPr lang="fr-FR" dirty="0"/>
              <a:t>25 de plus en 1992</a:t>
            </a:r>
          </a:p>
          <a:p>
            <a:pPr lvl="1"/>
            <a:r>
              <a:rPr lang="fr-FR" dirty="0"/>
              <a:t>51</a:t>
            </a:r>
            <a:r>
              <a:rPr lang="fr-FR" baseline="30000" dirty="0"/>
              <a:t>ème</a:t>
            </a:r>
            <a:r>
              <a:rPr lang="fr-FR" dirty="0"/>
              <a:t> en 2007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0C04E8-2509-B09F-7566-BE7F9031C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6" t="26202" r="1881" b="4806"/>
          <a:stretch/>
        </p:blipFill>
        <p:spPr bwMode="auto">
          <a:xfrm>
            <a:off x="7676707" y="1179733"/>
            <a:ext cx="4274288" cy="473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7853663-6C50-88D6-89C4-325C9799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32658"/>
            <a:ext cx="4446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27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274418-5B53-3A0C-EEA5-C560441C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appellations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5DFEA6-365C-5D80-B387-443B64B57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AOC Crément d’Alsace (24 %)</a:t>
            </a:r>
          </a:p>
          <a:p>
            <a:r>
              <a:rPr lang="fr-FR" dirty="0"/>
              <a:t>AOC Alsace (72 %)</a:t>
            </a:r>
          </a:p>
          <a:p>
            <a:r>
              <a:rPr lang="fr-FR" dirty="0"/>
              <a:t>AOC Alsace Grand Cru (4 %): Nom du GC</a:t>
            </a:r>
          </a:p>
          <a:p>
            <a:r>
              <a:rPr lang="fr-FR" dirty="0"/>
              <a:t>Vendanges tardives</a:t>
            </a:r>
          </a:p>
          <a:p>
            <a:r>
              <a:rPr lang="fr-FR" dirty="0"/>
              <a:t>Sélection de Grains nobles</a:t>
            </a:r>
          </a:p>
          <a:p>
            <a:r>
              <a:rPr lang="fr-FR" dirty="0"/>
              <a:t>Ajout du cépage</a:t>
            </a:r>
          </a:p>
          <a:p>
            <a:r>
              <a:rPr lang="fr-FR" dirty="0"/>
              <a:t>Le nom de la commune est interdit </a:t>
            </a:r>
            <a:br>
              <a:rPr lang="fr-FR" dirty="0"/>
            </a:br>
            <a:r>
              <a:rPr lang="fr-FR" dirty="0"/>
              <a:t>en dehors de l’adresse</a:t>
            </a:r>
          </a:p>
          <a:p>
            <a:endParaRPr lang="fr-FR" dirty="0"/>
          </a:p>
        </p:txBody>
      </p:sp>
      <p:pic>
        <p:nvPicPr>
          <p:cNvPr id="3076" name="Picture 4" descr="PAUL GINGLINGER PINOT GRIS GRAND CRU EICHBERG ALSACE 2015 BLANC ...">
            <a:extLst>
              <a:ext uri="{FF2B5EF4-FFF2-40B4-BE49-F238E27FC236}">
                <a16:creationId xmlns:a16="http://schemas.microsoft.com/office/drawing/2014/main" id="{BF275E82-DE6A-4958-DA62-132ED4A68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1" t="83843" r="36794" b="12015"/>
          <a:stretch/>
        </p:blipFill>
        <p:spPr bwMode="auto">
          <a:xfrm>
            <a:off x="8348839" y="3809241"/>
            <a:ext cx="3306727" cy="96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A811464-1260-D327-A184-9387DB404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39" y="4878859"/>
            <a:ext cx="3306727" cy="10771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DF4F0A3-583D-C0EC-D73B-B54295B3D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839" y="2115280"/>
            <a:ext cx="3306727" cy="15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0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7E8681-7FAE-7C92-83EF-F3ABF9D1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cépages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1C6579-FC3D-3990-10B0-FDFB1BD4D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5 cépages « nobles » accessibles aux grands crus</a:t>
            </a:r>
          </a:p>
          <a:p>
            <a:pPr lvl="1"/>
            <a:r>
              <a:rPr lang="fr-FR" dirty="0"/>
              <a:t>Riesling				22 %</a:t>
            </a:r>
          </a:p>
          <a:p>
            <a:pPr lvl="1"/>
            <a:r>
              <a:rPr lang="fr-FR" dirty="0" err="1"/>
              <a:t>Gewûrztraminer</a:t>
            </a:r>
            <a:r>
              <a:rPr lang="fr-FR" dirty="0"/>
              <a:t>		20 %</a:t>
            </a:r>
          </a:p>
          <a:p>
            <a:pPr lvl="1"/>
            <a:r>
              <a:rPr lang="fr-FR" dirty="0"/>
              <a:t>Pinot gris				16 %</a:t>
            </a:r>
          </a:p>
          <a:p>
            <a:pPr lvl="1"/>
            <a:r>
              <a:rPr lang="fr-FR" dirty="0"/>
              <a:t>Pinot Noir				10 %</a:t>
            </a:r>
          </a:p>
          <a:p>
            <a:pPr lvl="1"/>
            <a:r>
              <a:rPr lang="fr-FR" dirty="0"/>
              <a:t>Muscat				  2 %</a:t>
            </a:r>
          </a:p>
          <a:p>
            <a:r>
              <a:rPr lang="fr-FR" dirty="0"/>
              <a:t>Autres cépages</a:t>
            </a:r>
          </a:p>
          <a:p>
            <a:pPr lvl="1"/>
            <a:r>
              <a:rPr lang="fr-FR" dirty="0"/>
              <a:t>Pinot blanc et Auxerrois 	22 %</a:t>
            </a:r>
          </a:p>
          <a:p>
            <a:pPr lvl="2"/>
            <a:r>
              <a:rPr lang="fr-FR" dirty="0"/>
              <a:t>L’essentiel des mousseux</a:t>
            </a:r>
          </a:p>
          <a:p>
            <a:pPr lvl="2"/>
            <a:r>
              <a:rPr lang="fr-FR" dirty="0" err="1"/>
              <a:t>Klevner</a:t>
            </a:r>
            <a:r>
              <a:rPr lang="fr-FR" dirty="0"/>
              <a:t> en tranquille</a:t>
            </a:r>
          </a:p>
          <a:p>
            <a:pPr lvl="1"/>
            <a:r>
              <a:rPr lang="fr-FR" dirty="0"/>
              <a:t>Sylvaner				8 %</a:t>
            </a:r>
          </a:p>
        </p:txBody>
      </p:sp>
    </p:spTree>
    <p:extLst>
      <p:ext uri="{BB962C8B-B14F-4D97-AF65-F5344CB8AC3E}">
        <p14:creationId xmlns:p14="http://schemas.microsoft.com/office/powerpoint/2010/main" val="236757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60D12-A538-3E59-BF91-A44EFD918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Domaine Paul </a:t>
            </a:r>
            <a:r>
              <a:rPr lang="fr-FR" dirty="0" err="1"/>
              <a:t>Gingingler</a:t>
            </a:r>
            <a:r>
              <a:rPr lang="fr-FR" dirty="0"/>
              <a:t> - Eguisheim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F59CFB-C840-AF74-DDBF-635E17E3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004" y="1456660"/>
            <a:ext cx="5167607" cy="4454562"/>
          </a:xfrm>
        </p:spPr>
        <p:txBody>
          <a:bodyPr/>
          <a:lstStyle/>
          <a:p>
            <a:r>
              <a:rPr lang="fr-FR" dirty="0"/>
              <a:t>Maison historique d’Eguisheim – </a:t>
            </a:r>
            <a:br>
              <a:rPr lang="fr-FR" dirty="0"/>
            </a:br>
            <a:r>
              <a:rPr lang="fr-FR" dirty="0"/>
              <a:t>13 générations</a:t>
            </a:r>
            <a:br>
              <a:rPr lang="fr-FR" dirty="0"/>
            </a:br>
            <a:r>
              <a:rPr lang="fr-FR" dirty="0"/>
              <a:t>(ne pas confondre avec Pierre-Henri)</a:t>
            </a:r>
          </a:p>
          <a:p>
            <a:r>
              <a:rPr lang="fr-FR" dirty="0"/>
              <a:t>Vignoble fondateur de l’Alsace par les romains</a:t>
            </a:r>
          </a:p>
          <a:p>
            <a:r>
              <a:rPr lang="fr-FR" dirty="0"/>
              <a:t>Terroir marno-calcaire bien protégé des vents d’ouest</a:t>
            </a:r>
          </a:p>
          <a:p>
            <a:r>
              <a:rPr lang="fr-FR" dirty="0"/>
              <a:t>2 grands crus</a:t>
            </a:r>
          </a:p>
          <a:p>
            <a:pPr lvl="1"/>
            <a:r>
              <a:rPr lang="fr-FR" dirty="0" err="1"/>
              <a:t>Eichberg</a:t>
            </a:r>
            <a:r>
              <a:rPr lang="fr-FR" dirty="0"/>
              <a:t> : opulent</a:t>
            </a:r>
          </a:p>
          <a:p>
            <a:pPr lvl="1"/>
            <a:r>
              <a:rPr lang="fr-FR" dirty="0" err="1"/>
              <a:t>Pfersigberg</a:t>
            </a:r>
            <a:r>
              <a:rPr lang="fr-FR" dirty="0"/>
              <a:t> : plus fin</a:t>
            </a:r>
          </a:p>
          <a:p>
            <a:pPr lvl="1"/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DEB8882-A269-7693-6D0F-D845C6EE5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6" t="56984" r="47162" b="29365"/>
          <a:stretch/>
        </p:blipFill>
        <p:spPr bwMode="auto">
          <a:xfrm>
            <a:off x="287965" y="4495799"/>
            <a:ext cx="2714263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C2DF8121-5AB2-D34D-47DF-9407B8BA5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9"/>
          <a:stretch/>
        </p:blipFill>
        <p:spPr bwMode="auto">
          <a:xfrm>
            <a:off x="287965" y="1264555"/>
            <a:ext cx="5808035" cy="377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67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68AEB1-65CE-AC74-12DB-97C89AF5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Domaine </a:t>
            </a:r>
            <a:r>
              <a:rPr lang="fr-FR" dirty="0" err="1"/>
              <a:t>Kientzler</a:t>
            </a:r>
            <a:r>
              <a:rPr lang="fr-FR" dirty="0"/>
              <a:t> -Ribeauvillé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09A32F-0B67-3BC1-6CBE-597F98BF4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784" y="4322790"/>
            <a:ext cx="8432827" cy="2295724"/>
          </a:xfrm>
        </p:spPr>
        <p:txBody>
          <a:bodyPr/>
          <a:lstStyle/>
          <a:p>
            <a:r>
              <a:rPr lang="fr-FR" dirty="0"/>
              <a:t>3 grands crus :</a:t>
            </a:r>
          </a:p>
          <a:p>
            <a:pPr lvl="1"/>
            <a:r>
              <a:rPr lang="fr-FR" dirty="0"/>
              <a:t>Kirchberg : </a:t>
            </a:r>
            <a:r>
              <a:rPr lang="fr-FR" dirty="0" err="1"/>
              <a:t>marno</a:t>
            </a:r>
            <a:r>
              <a:rPr lang="fr-FR" dirty="0"/>
              <a:t> –gréseux avec traces de calcaire, tous cépages</a:t>
            </a:r>
          </a:p>
          <a:p>
            <a:pPr lvl="1"/>
            <a:r>
              <a:rPr lang="fr-FR" dirty="0" err="1"/>
              <a:t>Geisberg</a:t>
            </a:r>
            <a:r>
              <a:rPr lang="fr-FR" dirty="0"/>
              <a:t> : </a:t>
            </a:r>
            <a:r>
              <a:rPr lang="fr-FR" dirty="0" err="1"/>
              <a:t>calcaro</a:t>
            </a:r>
            <a:r>
              <a:rPr lang="fr-FR" dirty="0"/>
              <a:t>-gréseux dédié au Riesling</a:t>
            </a:r>
          </a:p>
          <a:p>
            <a:pPr lvl="1"/>
            <a:r>
              <a:rPr lang="fr-FR" dirty="0" err="1"/>
              <a:t>Osterberg</a:t>
            </a:r>
            <a:r>
              <a:rPr lang="fr-FR" dirty="0"/>
              <a:t> : </a:t>
            </a:r>
            <a:r>
              <a:rPr lang="fr-FR" dirty="0" err="1"/>
              <a:t>marno</a:t>
            </a:r>
            <a:r>
              <a:rPr lang="fr-FR" dirty="0"/>
              <a:t>-</a:t>
            </a:r>
            <a:r>
              <a:rPr lang="fr-FR" dirty="0" err="1"/>
              <a:t>calcaro</a:t>
            </a:r>
            <a:r>
              <a:rPr lang="fr-FR" dirty="0"/>
              <a:t>-gréseux, tous cépages</a:t>
            </a:r>
          </a:p>
          <a:p>
            <a:r>
              <a:rPr lang="fr-FR" dirty="0"/>
              <a:t>Terroirs tardifs accentuant la finesse</a:t>
            </a:r>
          </a:p>
          <a:p>
            <a:r>
              <a:rPr lang="fr-FR" dirty="0"/>
              <a:t>Grande salinité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E8B5409-EDCF-BA84-7281-10E29CC85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975" y="1238244"/>
            <a:ext cx="8911688" cy="308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6CDC1CB-CFCD-A976-9ECB-198DEC842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2" t="42381" r="43332" b="32381"/>
          <a:stretch/>
        </p:blipFill>
        <p:spPr bwMode="auto">
          <a:xfrm>
            <a:off x="225066" y="1238243"/>
            <a:ext cx="2846719" cy="359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515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F551F6-91CA-00EB-D8BE-510A46BC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Domaine </a:t>
            </a:r>
            <a:r>
              <a:rPr lang="fr-FR" dirty="0" err="1"/>
              <a:t>Weinbach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F64E31-E4B2-CDE9-6EDD-9E45C3EBA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3479" y="2133600"/>
            <a:ext cx="5731133" cy="3777622"/>
          </a:xfrm>
        </p:spPr>
        <p:txBody>
          <a:bodyPr/>
          <a:lstStyle/>
          <a:p>
            <a:r>
              <a:rPr lang="fr-FR" dirty="0"/>
              <a:t>Domaine emblématique de la qualité des vins d’Alsace</a:t>
            </a:r>
          </a:p>
          <a:p>
            <a:r>
              <a:rPr lang="fr-FR" dirty="0"/>
              <a:t>Renommé pour ses pinots et </a:t>
            </a:r>
            <a:r>
              <a:rPr lang="fr-FR" dirty="0" err="1"/>
              <a:t>gewurz</a:t>
            </a:r>
            <a:endParaRPr lang="fr-FR" dirty="0"/>
          </a:p>
          <a:p>
            <a:r>
              <a:rPr lang="fr-FR" dirty="0"/>
              <a:t>En biodynamie depuis 1998</a:t>
            </a:r>
          </a:p>
          <a:p>
            <a:r>
              <a:rPr lang="fr-FR" dirty="0"/>
              <a:t>4 grands crus</a:t>
            </a:r>
          </a:p>
          <a:p>
            <a:pPr lvl="1"/>
            <a:r>
              <a:rPr lang="fr-FR" dirty="0" err="1"/>
              <a:t>Schlossberg</a:t>
            </a:r>
            <a:r>
              <a:rPr lang="fr-FR" dirty="0"/>
              <a:t> : sol granitique (riesling)</a:t>
            </a:r>
          </a:p>
          <a:p>
            <a:pPr lvl="1"/>
            <a:r>
              <a:rPr lang="fr-FR" dirty="0" err="1"/>
              <a:t>Furstentum</a:t>
            </a:r>
            <a:r>
              <a:rPr lang="fr-FR" dirty="0"/>
              <a:t> : </a:t>
            </a:r>
            <a:r>
              <a:rPr lang="fr-FR" dirty="0" err="1"/>
              <a:t>marno</a:t>
            </a:r>
            <a:r>
              <a:rPr lang="fr-FR" dirty="0"/>
              <a:t>-</a:t>
            </a:r>
            <a:r>
              <a:rPr lang="fr-FR" dirty="0" err="1"/>
              <a:t>calcaro</a:t>
            </a:r>
            <a:r>
              <a:rPr lang="fr-FR" dirty="0"/>
              <a:t>-gréseux (</a:t>
            </a:r>
            <a:r>
              <a:rPr lang="fr-FR" dirty="0" err="1"/>
              <a:t>gewurz</a:t>
            </a:r>
            <a:r>
              <a:rPr lang="fr-FR" dirty="0"/>
              <a:t>)</a:t>
            </a:r>
          </a:p>
          <a:p>
            <a:pPr lvl="1"/>
            <a:r>
              <a:rPr lang="fr-FR" dirty="0" err="1"/>
              <a:t>Mambourg</a:t>
            </a:r>
            <a:r>
              <a:rPr lang="fr-FR" dirty="0"/>
              <a:t> : sols </a:t>
            </a:r>
            <a:r>
              <a:rPr lang="fr-FR" dirty="0" err="1"/>
              <a:t>calcimagnésiques</a:t>
            </a:r>
            <a:r>
              <a:rPr lang="fr-FR" dirty="0"/>
              <a:t> sur calcaire et marnes (</a:t>
            </a:r>
            <a:r>
              <a:rPr lang="fr-FR" dirty="0" err="1"/>
              <a:t>gewurz</a:t>
            </a:r>
            <a:r>
              <a:rPr lang="fr-FR" dirty="0"/>
              <a:t>)</a:t>
            </a:r>
          </a:p>
          <a:p>
            <a:pPr lvl="1"/>
            <a:r>
              <a:rPr lang="fr-FR" dirty="0" err="1"/>
              <a:t>Mackrain</a:t>
            </a:r>
            <a:r>
              <a:rPr lang="fr-FR" dirty="0"/>
              <a:t> : marno-calcaire (</a:t>
            </a:r>
            <a:r>
              <a:rPr lang="fr-FR" dirty="0" err="1"/>
              <a:t>gewurz</a:t>
            </a:r>
            <a:r>
              <a:rPr lang="fr-FR" dirty="0"/>
              <a:t> et pinot G)</a:t>
            </a:r>
          </a:p>
          <a:p>
            <a:pPr lvl="1"/>
            <a:endParaRPr lang="fr-FR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94AEBFA-F150-FA60-B5EB-7ACBC08DF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1323561"/>
            <a:ext cx="4718199" cy="314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C0719E6-FBD7-A6EF-0CCF-AFE186716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1" t="51046" r="47120" b="34530"/>
          <a:stretch/>
        </p:blipFill>
        <p:spPr bwMode="auto">
          <a:xfrm>
            <a:off x="687388" y="4469027"/>
            <a:ext cx="2420391" cy="238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648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B45CD5-91CC-04DE-7687-C6404E1D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muscat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F130AD-DCDB-325C-5580-F670BEC25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6097588" cy="3777622"/>
          </a:xfrm>
        </p:spPr>
        <p:txBody>
          <a:bodyPr/>
          <a:lstStyle/>
          <a:p>
            <a:r>
              <a:rPr lang="fr-FR" dirty="0"/>
              <a:t>Le muscat en Alsace n’est pas le muscat des vins du sud (Alexandrie et petits grains) : muscat </a:t>
            </a:r>
            <a:r>
              <a:rPr lang="fr-FR" dirty="0" err="1"/>
              <a:t>Ottonel</a:t>
            </a:r>
            <a:endParaRPr lang="fr-FR" dirty="0"/>
          </a:p>
          <a:p>
            <a:r>
              <a:rPr lang="fr-FR" dirty="0"/>
              <a:t>Cépage hybride chasselas x muscat de saumur</a:t>
            </a:r>
          </a:p>
          <a:p>
            <a:r>
              <a:rPr lang="fr-FR" dirty="0"/>
              <a:t>Très répandu en Europe de l’Est</a:t>
            </a:r>
          </a:p>
          <a:p>
            <a:r>
              <a:rPr lang="fr-FR" dirty="0"/>
              <a:t>Vin fruité caractérisé par une amertume musquée</a:t>
            </a:r>
          </a:p>
          <a:p>
            <a:r>
              <a:rPr lang="fr-FR" dirty="0"/>
              <a:t>Vin incontournable pour les asperges</a:t>
            </a:r>
          </a:p>
          <a:p>
            <a:endParaRPr lang="fr-FR" dirty="0"/>
          </a:p>
        </p:txBody>
      </p:sp>
      <p:pic>
        <p:nvPicPr>
          <p:cNvPr id="4100" name="Picture 4" descr="The Muscat Ottonel grape with a vine … - License image - 12308343 Image ...">
            <a:extLst>
              <a:ext uri="{FF2B5EF4-FFF2-40B4-BE49-F238E27FC236}">
                <a16:creationId xmlns:a16="http://schemas.microsoft.com/office/drawing/2014/main" id="{E0560070-1569-2EDD-36AD-29EA85610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441" y="1676401"/>
            <a:ext cx="3331029" cy="44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hite Asparagus with Hollandaise Sauce - Bites of Beri">
            <a:extLst>
              <a:ext uri="{FF2B5EF4-FFF2-40B4-BE49-F238E27FC236}">
                <a16:creationId xmlns:a16="http://schemas.microsoft.com/office/drawing/2014/main" id="{8298E492-345B-22F9-3576-9A52ECE5B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443" y="1676401"/>
            <a:ext cx="3331028" cy="44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94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8554</TotalTime>
  <Words>1050</Words>
  <Application>Microsoft Office PowerPoint</Application>
  <PresentationFormat>Grand écran</PresentationFormat>
  <Paragraphs>153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Belleza</vt:lpstr>
      <vt:lpstr>Calibri</vt:lpstr>
      <vt:lpstr>Century Gothic</vt:lpstr>
      <vt:lpstr>Lora</vt:lpstr>
      <vt:lpstr>Montserrat</vt:lpstr>
      <vt:lpstr>Roboto Condensed</vt:lpstr>
      <vt:lpstr>Wingdings 3</vt:lpstr>
      <vt:lpstr>Brin</vt:lpstr>
      <vt:lpstr>Alsace un vignoble à part</vt:lpstr>
      <vt:lpstr>Géologie</vt:lpstr>
      <vt:lpstr>Le Vignoble</vt:lpstr>
      <vt:lpstr>Les appellations</vt:lpstr>
      <vt:lpstr>Les cépages</vt:lpstr>
      <vt:lpstr>Domaine Paul Gingingler - Eguisheim</vt:lpstr>
      <vt:lpstr>Domaine Kientzler -Ribeauvillé</vt:lpstr>
      <vt:lpstr>Domaine Weinbach</vt:lpstr>
      <vt:lpstr>Le muscat</vt:lpstr>
      <vt:lpstr>Muscat Grand cru Kirchberg 2019  27,5 €     </vt:lpstr>
      <vt:lpstr>Le riesling</vt:lpstr>
      <vt:lpstr>Riesling Grand Cru Pfersigberg  24 € Ortel VV 2020</vt:lpstr>
      <vt:lpstr>Riesling Grand cru Kirchberg 2020 33,5 €</vt:lpstr>
      <vt:lpstr>Riesling Grand Cru Schlossberg  65 € 2022</vt:lpstr>
      <vt:lpstr>Le pinot gris</vt:lpstr>
      <vt:lpstr>Pinot gris Grand Cru Schlossberg  40 € « Sous la Forêt » 2020</vt:lpstr>
      <vt:lpstr>Le pinot noir</vt:lpstr>
      <vt:lpstr>Pinot Noir Altenbourg 2021   85 €</vt:lpstr>
      <vt:lpstr>Le gewurztraminer</vt:lpstr>
      <vt:lpstr>Gewurztraminer     2020    30 € Vendanges Tardives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Norbert Fouques</dc:creator>
  <cp:lastModifiedBy>Norbert Fouques</cp:lastModifiedBy>
  <cp:revision>15</cp:revision>
  <dcterms:created xsi:type="dcterms:W3CDTF">2021-11-15T09:59:13Z</dcterms:created>
  <dcterms:modified xsi:type="dcterms:W3CDTF">2024-03-12T17:38:48Z</dcterms:modified>
</cp:coreProperties>
</file>