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7" r:id="rId4"/>
    <p:sldId id="265" r:id="rId5"/>
    <p:sldId id="262" r:id="rId6"/>
    <p:sldId id="269" r:id="rId7"/>
    <p:sldId id="270" r:id="rId8"/>
    <p:sldId id="263" r:id="rId9"/>
    <p:sldId id="264" r:id="rId10"/>
    <p:sldId id="261" r:id="rId11"/>
    <p:sldId id="258" r:id="rId12"/>
    <p:sldId id="260" r:id="rId13"/>
    <p:sldId id="268" r:id="rId14"/>
    <p:sldId id="259" r:id="rId15"/>
  </p:sldIdLst>
  <p:sldSz cx="12192000" cy="6858000"/>
  <p:notesSz cx="6808788" cy="994092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58"/>
    <a:srgbClr val="581A1B"/>
    <a:srgbClr val="5DAAB0"/>
    <a:srgbClr val="1B2542"/>
    <a:srgbClr val="67BACE"/>
    <a:srgbClr val="3B7579"/>
    <a:srgbClr val="AAD3D6"/>
    <a:srgbClr val="418287"/>
    <a:srgbClr val="DFE3E9"/>
    <a:srgbClr val="1F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A83F9-FD40-44F2-9278-0E508D0C45E0}" v="11" dt="2021-06-15T12:59:04.97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503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374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1" d="100"/>
          <a:sy n="81" d="100"/>
        </p:scale>
        <p:origin x="21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F18C0A-701F-4CE6-A7F9-81B5E25BD18F}" type="datetime1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fr-FR"/>
              <a:t>Bureau Ponts Alumni - 15 juin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4999C6-215D-4782-934D-6E91C64045AB}" type="datetime1">
              <a:rPr lang="fr-FR" noProof="0" smtClean="0"/>
              <a:t>15/06/2021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fr-FR" noProof="0"/>
              <a:t>Bureau Ponts Alumni - 15 juin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solidFill>
              <a:srgbClr val="67B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0309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2432493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4171D-B37B-4BA7-BC1F-2369AAFA0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4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5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rtlCol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0572" y="221329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21329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algn="r" rtl="0"/>
            <a:r>
              <a:rPr lang="fr-FR" noProof="0" dirty="0"/>
              <a:t>Cliquez pour modifier le titre du Master </a:t>
            </a:r>
            <a:br>
              <a:rPr lang="fr-FR" noProof="0" dirty="0"/>
            </a:br>
            <a:r>
              <a:rPr lang="fr-FR" noProof="0" dirty="0"/>
              <a:t>style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2091373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175" y="2091373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Form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noProof="0" dirty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Montserrat" panose="02000505000000020004" pitchFamily="2" charset="0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Montserrat" panose="02000505000000020004" pitchFamily="2" charset="0"/>
              </a:defRPr>
            </a:lvl1pPr>
            <a:lvl2pPr>
              <a:defRPr sz="1200">
                <a:latin typeface="Montserrat" panose="02000505000000020004" pitchFamily="2" charset="0"/>
              </a:defRPr>
            </a:lvl2pPr>
            <a:lvl3pPr>
              <a:defRPr sz="1100">
                <a:latin typeface="Montserrat" panose="02000505000000020004" pitchFamily="2" charset="0"/>
              </a:defRPr>
            </a:lvl3pPr>
            <a:lvl4pPr>
              <a:defRPr sz="1050">
                <a:latin typeface="Montserrat" panose="02000505000000020004" pitchFamily="2" charset="0"/>
              </a:defRPr>
            </a:lvl4pPr>
            <a:lvl5pPr>
              <a:defRPr sz="1050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MERCI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WWW.WEBSITENAME.COM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135FBD-5652-4984-9067-54923C9FA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371" y="987208"/>
            <a:ext cx="3501106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0"/>
            <a:ext cx="113538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"/>
            <a:ext cx="11353800" cy="554736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53441"/>
            <a:ext cx="11353800" cy="5151119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89941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9642F6-C957-4450-8481-2252F03F2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Section </a:t>
            </a:r>
            <a:br>
              <a:rPr lang="fr-FR" noProof="0"/>
            </a:br>
            <a:r>
              <a:rPr lang="fr-FR" noProof="0"/>
              <a:t>En-tête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250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rtlCol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rtlCol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1375" y="3097232"/>
            <a:ext cx="4008120" cy="2742196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20" name="Espace réservé d’image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D2F32-8B27-4322-8E25-EBB640830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-17756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3730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460447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460152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459734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18022"/>
            <a:ext cx="10685257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31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1403" y="3168715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473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403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6B115D-D229-4AA4-AEF5-F8401DFE9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5E654-9DD5-4608-9E3B-39BDE29EF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508969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diaposi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rtlCol="0"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8E8A4A-E330-4023-BE45-37F861649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97" t="33268" r="16558" b="29450"/>
          <a:stretch/>
        </p:blipFill>
        <p:spPr>
          <a:xfrm>
            <a:off x="663317" y="6172118"/>
            <a:ext cx="1244134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modifier le Master </a:t>
            </a:r>
            <a:br>
              <a:rPr lang="fr-FR" noProof="0" dirty="0"/>
            </a:br>
            <a:r>
              <a:rPr lang="fr-FR" noProof="0" dirty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dirty="0"/>
              <a:t>Bureau – 26 novembre 2020</a:t>
            </a:r>
            <a:endParaRPr lang="fr-FR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A6FF41-54B8-48A5-97C1-AA732323D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/>
          <a:srcRect l="13586" t="31866" r="12119" b="27012"/>
          <a:stretch/>
        </p:blipFill>
        <p:spPr>
          <a:xfrm>
            <a:off x="2" y="6176963"/>
            <a:ext cx="1203060" cy="6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  <p:sldLayoutId id="214748373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Poppins" panose="02000000000000000000" pitchFamily="2" charset="0"/>
          <a:ea typeface="+mj-ea"/>
          <a:cs typeface="Poppins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Une image contenant arbre, extérieur, bâtiment, maison&#10;&#10;Description générée automatiquement">
            <a:extLst>
              <a:ext uri="{FF2B5EF4-FFF2-40B4-BE49-F238E27FC236}">
                <a16:creationId xmlns:a16="http://schemas.microsoft.com/office/drawing/2014/main" id="{A9423A54-099A-4A52-B5D6-9A375A4C1F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6828" b="40985"/>
          <a:stretch/>
        </p:blipFill>
        <p:spPr>
          <a:xfrm>
            <a:off x="20" y="10"/>
            <a:ext cx="12191979" cy="6857990"/>
          </a:xfr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322E225-A7E7-4842-92CA-93C9850C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08" y="2870519"/>
            <a:ext cx="7252505" cy="891250"/>
          </a:xfrm>
        </p:spPr>
        <p:txBody>
          <a:bodyPr anchor="t">
            <a:normAutofit/>
          </a:bodyPr>
          <a:lstStyle/>
          <a:p>
            <a:r>
              <a:rPr lang="fr-FR" dirty="0"/>
              <a:t> Bureau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A87643-F511-4B31-BD4A-8660B0CB2A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/>
          <a:p>
            <a:r>
              <a:rPr lang="fr-FR" dirty="0"/>
              <a:t>15 juin 2021</a:t>
            </a:r>
          </a:p>
        </p:txBody>
      </p:sp>
    </p:spTree>
    <p:extLst>
      <p:ext uri="{BB962C8B-B14F-4D97-AF65-F5344CB8AC3E}">
        <p14:creationId xmlns:p14="http://schemas.microsoft.com/office/powerpoint/2010/main" val="230505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3EAAB-991A-4B6C-8E92-4E855D31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Comité : cooptation et représentation</a:t>
            </a:r>
            <a:br>
              <a:rPr lang="fr-FR" dirty="0"/>
            </a:br>
            <a:r>
              <a:rPr lang="fr-FR" sz="2800" dirty="0"/>
              <a:t>(pour décision le 6 juillet)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4E622-9D86-4BB7-A899-ECA070B3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352" y="1825625"/>
            <a:ext cx="7638448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Cooptation au Comité</a:t>
            </a:r>
          </a:p>
          <a:p>
            <a:pPr lvl="1"/>
            <a:r>
              <a:rPr lang="fr-FR" dirty="0"/>
              <a:t>Nathalie </a:t>
            </a:r>
            <a:r>
              <a:rPr lang="fr-FR" dirty="0" err="1"/>
              <a:t>Mas-Raval</a:t>
            </a:r>
            <a:r>
              <a:rPr lang="fr-FR" dirty="0"/>
              <a:t> (MS 06) </a:t>
            </a:r>
            <a:r>
              <a:rPr lang="fr-FR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Cristian Cabrera </a:t>
            </a:r>
            <a:r>
              <a:rPr lang="fr-FR" dirty="0"/>
              <a:t>(MS 04), groupe Parrainage</a:t>
            </a:r>
          </a:p>
          <a:p>
            <a:pPr lvl="1"/>
            <a:r>
              <a:rPr lang="fr-FR" dirty="0"/>
              <a:t>Jusqu’à fin du mandat initial (2022)</a:t>
            </a:r>
          </a:p>
          <a:p>
            <a:pPr lvl="1"/>
            <a:endParaRPr lang="fr-FR" dirty="0"/>
          </a:p>
          <a:p>
            <a:r>
              <a:rPr lang="fr-FR" dirty="0"/>
              <a:t>Représentation de Ponts Alumni dans les instances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Ponts Formation Conseil </a:t>
            </a:r>
            <a:r>
              <a:rPr lang="fr-FR" dirty="0"/>
              <a:t>: suite à la demande de </a:t>
            </a:r>
            <a:r>
              <a:rPr lang="fr-FR" dirty="0" err="1"/>
              <a:t>B.Rowenczyn</a:t>
            </a:r>
            <a:r>
              <a:rPr lang="fr-FR" dirty="0"/>
              <a:t> d’être remplacé au Conseil de surveillance, proposition </a:t>
            </a:r>
            <a:r>
              <a:rPr lang="fr-FR" dirty="0" err="1"/>
              <a:t>d’Eric</a:t>
            </a:r>
            <a:r>
              <a:rPr lang="fr-FR" dirty="0"/>
              <a:t> Coursin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CA ParisTech Alumni</a:t>
            </a:r>
            <a:r>
              <a:rPr lang="fr-FR" dirty="0"/>
              <a:t> : suite à la demande d’Olivier Dupont, trouver le suppléant de Thierry </a:t>
            </a:r>
            <a:r>
              <a:rPr lang="fr-FR" dirty="0" err="1"/>
              <a:t>Déau</a:t>
            </a:r>
            <a:r>
              <a:rPr lang="fr-FR" dirty="0"/>
              <a:t>, proposition d’un vice-président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Groupe Parrainage </a:t>
            </a:r>
            <a:r>
              <a:rPr lang="fr-FR" dirty="0"/>
              <a:t>: Cristian Cabrera, si cooptation</a:t>
            </a:r>
          </a:p>
          <a:p>
            <a:pPr lvl="1"/>
            <a:r>
              <a:rPr lang="fr-FR" dirty="0"/>
              <a:t>Autres ? (Manuel Astier pour </a:t>
            </a:r>
            <a:r>
              <a:rPr lang="fr-FR" dirty="0">
                <a:solidFill>
                  <a:schemeClr val="accent1"/>
                </a:solidFill>
              </a:rPr>
              <a:t>Maison des Mines et des Ponts </a:t>
            </a:r>
            <a:r>
              <a:rPr lang="fr-FR" dirty="0"/>
              <a:t>?)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DFE1B5-7B55-49EF-B504-19EB8A30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39" y="1590575"/>
            <a:ext cx="3068213" cy="4616747"/>
          </a:xfrm>
          <a:prstGeom prst="rect">
            <a:avLst/>
          </a:prstGeom>
        </p:spPr>
      </p:pic>
      <p:pic>
        <p:nvPicPr>
          <p:cNvPr id="6" name="Graphique 5" descr="Flèche : courbe légère avec un remplissage uni">
            <a:extLst>
              <a:ext uri="{FF2B5EF4-FFF2-40B4-BE49-F238E27FC236}">
                <a16:creationId xmlns:a16="http://schemas.microsoft.com/office/drawing/2014/main" id="{EB7C5D48-E26E-4E92-BEB8-054155022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280" y="457516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EC3A1-5889-4B08-B7E7-F7404ABC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Station 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D76222-57B6-46CC-8440-DFD2A21A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825" y="479394"/>
            <a:ext cx="6168992" cy="6013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Assurance</a:t>
            </a:r>
          </a:p>
          <a:p>
            <a:pPr lvl="1"/>
            <a:r>
              <a:rPr lang="fr-FR" dirty="0"/>
              <a:t>Identification de la raison de la hauteur de la Police d’assurance : risque locatif à hauteur de 5 M€</a:t>
            </a:r>
          </a:p>
          <a:p>
            <a:pPr lvl="1"/>
            <a:r>
              <a:rPr lang="fr-FR" dirty="0"/>
              <a:t>Renégociation de la convention avec Station F nécessaire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Statu Quo ou poursuite entre juristes ?</a:t>
            </a:r>
          </a:p>
          <a:p>
            <a:pPr lvl="2"/>
            <a:endParaRPr lang="fr-FR" dirty="0"/>
          </a:p>
          <a:p>
            <a:pPr marL="0" indent="0">
              <a:buNone/>
            </a:pPr>
            <a:r>
              <a:rPr lang="fr-FR" sz="2100" b="1" dirty="0">
                <a:solidFill>
                  <a:schemeClr val="accent1"/>
                </a:solidFill>
              </a:rPr>
              <a:t>Comité de sélection</a:t>
            </a:r>
          </a:p>
          <a:p>
            <a:pPr lvl="1"/>
            <a:r>
              <a:rPr lang="fr-FR" dirty="0"/>
              <a:t>1S21 : Nous terminons le premier semestre avec </a:t>
            </a:r>
            <a:r>
              <a:rPr lang="fr-FR" b="1" dirty="0">
                <a:solidFill>
                  <a:schemeClr val="accent1"/>
                </a:solidFill>
              </a:rPr>
              <a:t>10 startups </a:t>
            </a:r>
            <a:r>
              <a:rPr lang="fr-FR" dirty="0"/>
              <a:t>qui occupaient </a:t>
            </a:r>
            <a:r>
              <a:rPr lang="fr-FR" b="1" dirty="0">
                <a:solidFill>
                  <a:schemeClr val="accent1"/>
                </a:solidFill>
              </a:rPr>
              <a:t>29 postes </a:t>
            </a:r>
            <a:r>
              <a:rPr lang="fr-FR" dirty="0"/>
              <a:t>(2 postes libres), dont 4 Future 40 (</a:t>
            </a:r>
            <a:r>
              <a:rPr lang="fr-FR" dirty="0" err="1"/>
              <a:t>Ponycorn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2S21 : </a:t>
            </a:r>
            <a:r>
              <a:rPr lang="fr-FR" b="1" dirty="0">
                <a:solidFill>
                  <a:schemeClr val="accent1"/>
                </a:solidFill>
              </a:rPr>
              <a:t>14 startups</a:t>
            </a:r>
            <a:r>
              <a:rPr lang="fr-FR" dirty="0"/>
              <a:t>, dont 8 fondées par un </a:t>
            </a:r>
            <a:r>
              <a:rPr lang="fr-FR" dirty="0" err="1"/>
              <a:t>alumni</a:t>
            </a:r>
            <a:r>
              <a:rPr lang="fr-FR" dirty="0"/>
              <a:t> des Ponts</a:t>
            </a:r>
          </a:p>
          <a:p>
            <a:pPr lvl="2"/>
            <a:r>
              <a:rPr lang="fr-FR" dirty="0" err="1"/>
              <a:t>Episto</a:t>
            </a:r>
            <a:r>
              <a:rPr lang="fr-FR" dirty="0"/>
              <a:t> (Future 40) nous quitte, ainsi que 3 autres startups</a:t>
            </a:r>
          </a:p>
          <a:p>
            <a:pPr lvl="2"/>
            <a:r>
              <a:rPr lang="fr-FR" dirty="0"/>
              <a:t>8 nouvelles startups</a:t>
            </a:r>
          </a:p>
          <a:p>
            <a:pPr lvl="2"/>
            <a:r>
              <a:rPr lang="fr-FR" dirty="0"/>
              <a:t>28 postes occupés, 3 postes libres.</a:t>
            </a:r>
          </a:p>
          <a:p>
            <a:pPr lvl="2"/>
            <a:endParaRPr lang="fr-FR" dirty="0"/>
          </a:p>
          <a:p>
            <a:pPr marL="0" indent="0">
              <a:buNone/>
            </a:pPr>
            <a:r>
              <a:rPr lang="fr-FR" sz="2100" b="1" dirty="0">
                <a:solidFill>
                  <a:schemeClr val="accent1"/>
                </a:solidFill>
              </a:rPr>
              <a:t>Soutien aux start-up qui démarrent</a:t>
            </a:r>
          </a:p>
          <a:p>
            <a:pPr marL="457200" lvl="1" indent="0">
              <a:buNone/>
            </a:pPr>
            <a:r>
              <a:rPr lang="fr-FR" dirty="0"/>
              <a:t>Demande de fléchage des dons vers entreprenariat et Station F</a:t>
            </a:r>
          </a:p>
        </p:txBody>
      </p:sp>
      <p:pic>
        <p:nvPicPr>
          <p:cNvPr id="9" name="Image 8" descr="Une image contenant texte, intérieur, plafond&#10;&#10;Description générée automatiquement">
            <a:extLst>
              <a:ext uri="{FF2B5EF4-FFF2-40B4-BE49-F238E27FC236}">
                <a16:creationId xmlns:a16="http://schemas.microsoft.com/office/drawing/2014/main" id="{C09F27C1-65DF-4DD0-B98F-005E46F0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8" y="1799924"/>
            <a:ext cx="4799797" cy="3599848"/>
          </a:xfrm>
          <a:prstGeom prst="rect">
            <a:avLst/>
          </a:prstGeom>
        </p:spPr>
      </p:pic>
      <p:pic>
        <p:nvPicPr>
          <p:cNvPr id="11" name="Graphique 10" descr="Flèche : courbe légère avec un remplissage uni">
            <a:extLst>
              <a:ext uri="{FF2B5EF4-FFF2-40B4-BE49-F238E27FC236}">
                <a16:creationId xmlns:a16="http://schemas.microsoft.com/office/drawing/2014/main" id="{400CD0AC-1583-4B59-8EEE-785A0770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5261" y="2008504"/>
            <a:ext cx="570390" cy="570390"/>
          </a:xfrm>
          <a:prstGeom prst="rect">
            <a:avLst/>
          </a:prstGeom>
        </p:spPr>
      </p:pic>
      <p:pic>
        <p:nvPicPr>
          <p:cNvPr id="12" name="Graphique 11" descr="Flèche : courbe légère avec un remplissage uni">
            <a:extLst>
              <a:ext uri="{FF2B5EF4-FFF2-40B4-BE49-F238E27FC236}">
                <a16:creationId xmlns:a16="http://schemas.microsoft.com/office/drawing/2014/main" id="{F74042E7-91B5-4589-9B0F-8E3E66737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4265" y="5731947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1B7D3-D913-45B6-A534-0FCDB9DD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de Ponts Alumni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6877A-8C8A-4F55-85B3-0BEB8BD3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004" y="1482571"/>
            <a:ext cx="8015795" cy="4694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Mentoring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Parrainage</a:t>
            </a:r>
            <a:r>
              <a:rPr lang="fr-FR" dirty="0"/>
              <a:t> :  en cours, recherche active de parrains pour 68 étudiants </a:t>
            </a:r>
          </a:p>
          <a:p>
            <a:pPr marL="0" indent="0">
              <a:buNone/>
            </a:pPr>
            <a:r>
              <a:rPr lang="fr-FR" dirty="0"/>
              <a:t>internationaux en double-diplôme (Brésil / Chine (13) &gt;&gt; Maroc (10) &gt;&gt; Espagne (6) &gt;&gt; Liban (5)…..)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err="1"/>
              <a:t>Millesime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1ere rencontre des délégués (26 juin)</a:t>
            </a:r>
          </a:p>
          <a:p>
            <a:pPr lvl="1"/>
            <a:r>
              <a:rPr lang="fr-FR" dirty="0"/>
              <a:t>Proposition d’</a:t>
            </a:r>
            <a:r>
              <a:rPr lang="fr-FR" dirty="0" err="1"/>
              <a:t>A.David</a:t>
            </a:r>
            <a:r>
              <a:rPr lang="fr-FR" dirty="0"/>
              <a:t> (CIV 84) sur LinkedIn</a:t>
            </a:r>
            <a:r>
              <a:rPr lang="fr-FR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Groupes professionnels </a:t>
            </a:r>
            <a:r>
              <a:rPr lang="fr-FR" dirty="0"/>
              <a:t>: préparation 2</a:t>
            </a:r>
            <a:r>
              <a:rPr lang="fr-FR" baseline="30000" dirty="0"/>
              <a:t>e</a:t>
            </a:r>
            <a:r>
              <a:rPr lang="fr-FR" dirty="0"/>
              <a:t> semestre</a:t>
            </a:r>
          </a:p>
          <a:p>
            <a:pPr lvl="1"/>
            <a:r>
              <a:rPr lang="fr-FR" dirty="0"/>
              <a:t>Mobilisation des groupes « Ponts pour le climat »</a:t>
            </a:r>
          </a:p>
          <a:p>
            <a:pPr lvl="1"/>
            <a:r>
              <a:rPr lang="fr-FR" dirty="0"/>
              <a:t>Carrières : programmation inter-associations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Groupes internationaux </a:t>
            </a:r>
            <a:r>
              <a:rPr lang="fr-FR" dirty="0"/>
              <a:t>: cycle « Alumni à l’international »</a:t>
            </a:r>
          </a:p>
          <a:p>
            <a:pPr lvl="1"/>
            <a:r>
              <a:rPr lang="fr-FR" dirty="0"/>
              <a:t>3 </a:t>
            </a:r>
            <a:r>
              <a:rPr lang="fr-FR" dirty="0" err="1"/>
              <a:t>visio</a:t>
            </a:r>
            <a:r>
              <a:rPr lang="fr-FR" dirty="0"/>
              <a:t> au printemps 2021 – public : élèves et </a:t>
            </a:r>
            <a:r>
              <a:rPr lang="fr-FR" dirty="0" err="1"/>
              <a:t>alumni</a:t>
            </a:r>
            <a:r>
              <a:rPr lang="fr-FR" dirty="0"/>
              <a:t> candidats à l’expatriation</a:t>
            </a:r>
          </a:p>
          <a:p>
            <a:pPr lvl="1"/>
            <a:r>
              <a:rPr lang="fr-FR" dirty="0"/>
              <a:t>10 en cours de planification entre nov.21 et février 22</a:t>
            </a:r>
          </a:p>
        </p:txBody>
      </p:sp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D1AF7E6D-547D-4F47-BB31-49ADB3748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5625"/>
            <a:ext cx="3227821" cy="3227821"/>
          </a:xfrm>
          <a:prstGeom prst="rect">
            <a:avLst/>
          </a:prstGeom>
        </p:spPr>
      </p:pic>
      <p:pic>
        <p:nvPicPr>
          <p:cNvPr id="6" name="Graphique 5" descr="Flèche : courbe légère avec un remplissage uni">
            <a:extLst>
              <a:ext uri="{FF2B5EF4-FFF2-40B4-BE49-F238E27FC236}">
                <a16:creationId xmlns:a16="http://schemas.microsoft.com/office/drawing/2014/main" id="{569005F9-5560-4D1D-A9CB-32D99717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4419" y="3439535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F5E15-7987-4181-BA2E-875A0B57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Ponts Alumni LinkedIn </a:t>
            </a:r>
            <a:r>
              <a:rPr lang="fr-FR" sz="2800" dirty="0"/>
              <a:t>application sur les </a:t>
            </a:r>
            <a:r>
              <a:rPr lang="fr-FR" sz="2800" dirty="0" err="1"/>
              <a:t>millesimes</a:t>
            </a:r>
            <a:r>
              <a:rPr lang="fr-FR" sz="2800" dirty="0"/>
              <a:t> (proposition A. David CIV84)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487D1-ACB4-4FC7-8DDD-10746E87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5260" cy="43513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Donner à Ponts Alumni les moyens d’interagir avec les </a:t>
            </a:r>
            <a:r>
              <a:rPr lang="fr-FR" dirty="0" err="1"/>
              <a:t>alumni</a:t>
            </a:r>
            <a:r>
              <a:rPr lang="fr-FR" dirty="0"/>
              <a:t> présents sur LinkedIn</a:t>
            </a:r>
          </a:p>
          <a:p>
            <a:pPr lvl="1"/>
            <a:r>
              <a:rPr lang="fr-FR" dirty="0"/>
              <a:t>Repérer les perdus de vue et les inviter à rejoindre Ponts Alumni</a:t>
            </a:r>
          </a:p>
          <a:p>
            <a:pPr lvl="1"/>
            <a:r>
              <a:rPr lang="fr-FR" dirty="0"/>
              <a:t>Identifier les changements de job et inviter à la mise à jour de l’annuaire</a:t>
            </a:r>
            <a:br>
              <a:rPr lang="fr-FR" dirty="0"/>
            </a:br>
            <a:r>
              <a:rPr lang="fr-FR" dirty="0"/>
              <a:t>(« </a:t>
            </a:r>
            <a:r>
              <a:rPr lang="fr-FR" i="1" dirty="0">
                <a:solidFill>
                  <a:schemeClr val="accent1"/>
                </a:solidFill>
              </a:rPr>
              <a:t>Les Ponts en marche </a:t>
            </a:r>
            <a:r>
              <a:rPr lang="fr-FR" dirty="0"/>
              <a:t>»)</a:t>
            </a:r>
          </a:p>
          <a:p>
            <a:pPr lvl="1"/>
            <a:r>
              <a:rPr lang="fr-FR" dirty="0"/>
              <a:t>Repérer les </a:t>
            </a:r>
            <a:r>
              <a:rPr lang="fr-FR" dirty="0" err="1"/>
              <a:t>alumni</a:t>
            </a:r>
            <a:r>
              <a:rPr lang="fr-FR" dirty="0"/>
              <a:t> les plus actifs et leur apporter une visibilité communautaire (« </a:t>
            </a:r>
            <a:r>
              <a:rPr lang="fr-FR" i="1" dirty="0">
                <a:solidFill>
                  <a:schemeClr val="accent1"/>
                </a:solidFill>
              </a:rPr>
              <a:t>Les meilleures audiences  sur LinkedIn </a:t>
            </a:r>
            <a:r>
              <a:rPr lang="fr-FR" dirty="0"/>
              <a:t>»)</a:t>
            </a:r>
          </a:p>
          <a:p>
            <a:r>
              <a:rPr lang="fr-FR" dirty="0"/>
              <a:t>Par qui ? Les délégués de </a:t>
            </a:r>
            <a:r>
              <a:rPr lang="fr-FR" dirty="0" err="1"/>
              <a:t>millesime</a:t>
            </a:r>
            <a:endParaRPr lang="fr-FR" dirty="0"/>
          </a:p>
          <a:p>
            <a:r>
              <a:rPr lang="fr-FR" dirty="0"/>
              <a:t>Comment ?</a:t>
            </a:r>
          </a:p>
          <a:p>
            <a:pPr lvl="1"/>
            <a:r>
              <a:rPr lang="fr-FR" dirty="0"/>
              <a:t>IA ?</a:t>
            </a:r>
          </a:p>
          <a:p>
            <a:pPr lvl="1"/>
            <a:r>
              <a:rPr lang="fr-FR" dirty="0"/>
              <a:t>Rattachement des profils des </a:t>
            </a:r>
            <a:r>
              <a:rPr lang="fr-FR" dirty="0" err="1"/>
              <a:t>alumni</a:t>
            </a:r>
            <a:r>
              <a:rPr lang="fr-FR" dirty="0"/>
              <a:t> d’un </a:t>
            </a:r>
            <a:r>
              <a:rPr lang="fr-FR" dirty="0" err="1"/>
              <a:t>millesime</a:t>
            </a:r>
            <a:r>
              <a:rPr lang="fr-FR" dirty="0"/>
              <a:t> à celui de leur(s) DM</a:t>
            </a:r>
          </a:p>
          <a:p>
            <a:pPr lvl="1"/>
            <a:r>
              <a:rPr lang="fr-FR" dirty="0"/>
              <a:t>Engagement des DM bénévoles</a:t>
            </a:r>
          </a:p>
          <a:p>
            <a:r>
              <a:rPr lang="fr-FR" dirty="0"/>
              <a:t>En retour, valoriser les profils des délégués bénévoles en mettant en avant leurs publications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6E92B8-20BE-4FD9-95F9-13526B2FC6C0}"/>
              </a:ext>
            </a:extLst>
          </p:cNvPr>
          <p:cNvSpPr txBox="1"/>
          <p:nvPr/>
        </p:nvSpPr>
        <p:spPr>
          <a:xfrm>
            <a:off x="8096435" y="2343705"/>
            <a:ext cx="3684233" cy="28007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Commentaires et questions soulevées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Ce service est-il intéressant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Pour quels </a:t>
            </a:r>
            <a:r>
              <a:rPr lang="fr-FR" sz="1400" dirty="0" err="1">
                <a:solidFill>
                  <a:schemeClr val="tx2"/>
                </a:solidFill>
              </a:rPr>
              <a:t>alumni</a:t>
            </a:r>
            <a:r>
              <a:rPr lang="fr-FR" sz="1400" dirty="0">
                <a:solidFill>
                  <a:schemeClr val="tx2"/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Quelle charge de travail pour les DM et l’association en regard des résultats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Intérêt des rubriques « Ponts en marche » et « les meilleures audiences LinkedIn de la promo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C93A76-2AB3-41F7-850D-7FBCF634EA96}"/>
              </a:ext>
            </a:extLst>
          </p:cNvPr>
          <p:cNvSpPr txBox="1"/>
          <p:nvPr/>
        </p:nvSpPr>
        <p:spPr>
          <a:xfrm>
            <a:off x="7119891" y="5795223"/>
            <a:ext cx="43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Proposition : mise en place d’un test entre les DM 84-85L et 85-86L</a:t>
            </a:r>
          </a:p>
        </p:txBody>
      </p:sp>
      <p:pic>
        <p:nvPicPr>
          <p:cNvPr id="7" name="Graphique 6" descr="Flèche : courbe légère avec un remplissage uni">
            <a:extLst>
              <a:ext uri="{FF2B5EF4-FFF2-40B4-BE49-F238E27FC236}">
                <a16:creationId xmlns:a16="http://schemas.microsoft.com/office/drawing/2014/main" id="{9C257C3B-893A-4614-A2F2-F3644E99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2534" y="2293699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0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47F1361-DEC6-4B04-9865-0072EA37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Prochaines dates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4D91C6-BC6B-4715-8551-B667872C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25 juin : Remise du buste d’Albert Caquot (Maison des Ponts + buffet)*</a:t>
            </a:r>
          </a:p>
          <a:p>
            <a:r>
              <a:rPr lang="fr-FR" dirty="0"/>
              <a:t>26 juin : Réunion des délégués de </a:t>
            </a:r>
            <a:r>
              <a:rPr lang="fr-FR" dirty="0" err="1"/>
              <a:t>millesime</a:t>
            </a:r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6 juillet : Comité </a:t>
            </a:r>
            <a:r>
              <a:rPr lang="fr-FR" b="1" dirty="0"/>
              <a:t>(Maison des Ponts + buffet)*</a:t>
            </a:r>
          </a:p>
          <a:p>
            <a:r>
              <a:rPr lang="fr-FR" dirty="0"/>
              <a:t>8 juillet : Petit déjeuner d’accueil du programme (Station F)</a:t>
            </a:r>
          </a:p>
          <a:p>
            <a:r>
              <a:rPr lang="fr-FR" dirty="0"/>
              <a:t>25 août : Amphi Parrainage</a:t>
            </a:r>
          </a:p>
          <a:p>
            <a:r>
              <a:rPr lang="fr-FR" b="1" dirty="0">
                <a:solidFill>
                  <a:schemeClr val="accent1"/>
                </a:solidFill>
              </a:rPr>
              <a:t>2 septembre : Bureau </a:t>
            </a:r>
            <a:r>
              <a:rPr lang="fr-FR" b="1" dirty="0"/>
              <a:t>Ponts Alumni (Maison des Ponts)*</a:t>
            </a:r>
          </a:p>
          <a:p>
            <a:r>
              <a:rPr lang="fr-FR" dirty="0"/>
              <a:t>6 septembre : Amphi de 1A (Ecole des Ponts ParisTech)*</a:t>
            </a:r>
          </a:p>
          <a:p>
            <a:r>
              <a:rPr lang="fr-FR" b="1" dirty="0">
                <a:solidFill>
                  <a:schemeClr val="accent1"/>
                </a:solidFill>
              </a:rPr>
              <a:t>24 septembre : Séminaire </a:t>
            </a:r>
            <a:r>
              <a:rPr lang="fr-FR" b="1" dirty="0"/>
              <a:t>Ponts Alumni (Maison des Ponts)*</a:t>
            </a:r>
          </a:p>
        </p:txBody>
      </p:sp>
    </p:spTree>
    <p:extLst>
      <p:ext uri="{BB962C8B-B14F-4D97-AF65-F5344CB8AC3E}">
        <p14:creationId xmlns:p14="http://schemas.microsoft.com/office/powerpoint/2010/main" val="30850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5B5E5-A11B-42F9-BF5C-44C8C0CE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pic>
        <p:nvPicPr>
          <p:cNvPr id="10" name="Espace réservé pour une image  9" descr="Une image contenant arbre, extérieur, bâtiment, maison&#10;&#10;Description générée automatiquement">
            <a:extLst>
              <a:ext uri="{FF2B5EF4-FFF2-40B4-BE49-F238E27FC236}">
                <a16:creationId xmlns:a16="http://schemas.microsoft.com/office/drawing/2014/main" id="{0F5AC22E-6470-42B7-B17D-1755CF6C37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1336" b="11336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44C5F5-14E0-47E9-87F2-C9844D40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Cotisations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807144-B0BA-463A-8088-28ADC3432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Sponsoring entreprises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827D56-6EF6-4AA8-B73B-9F26CDC0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Points divers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D0BA9D-E559-4A38-A399-1753731A2B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Préparation du séminaire de rentrée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DDDA32F-4A1E-4789-AF6C-8708C9564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90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A4AB16-AA76-48AF-A953-C762AAF19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En nombre : 1494 cotisants à date (vs 1390 en 2020) : +7,5 %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En valeur :   143 348 € à date</a:t>
            </a:r>
            <a:br>
              <a:rPr lang="fr-FR"/>
            </a:br>
            <a:r>
              <a:rPr lang="fr-FR"/>
              <a:t>(vs 131 146 € en 2020) : +9,3%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Moins d’élèves, plus de Mastères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Plus d’abonnements à PCM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41C869-91DA-4B1C-B10C-41804A59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</p:spPr>
        <p:txBody>
          <a:bodyPr anchor="b">
            <a:normAutofit/>
          </a:bodyPr>
          <a:lstStyle/>
          <a:p>
            <a:r>
              <a:rPr lang="fr-FR" dirty="0"/>
              <a:t>Cotisations 2021</a:t>
            </a:r>
          </a:p>
        </p:txBody>
      </p:sp>
      <p:pic>
        <p:nvPicPr>
          <p:cNvPr id="8" name="Espace réservé pour une image  7" descr="Une image contenant texte, objets métalliques, matériel&#10;&#10;Description générée automatiquement">
            <a:extLst>
              <a:ext uri="{FF2B5EF4-FFF2-40B4-BE49-F238E27FC236}">
                <a16:creationId xmlns:a16="http://schemas.microsoft.com/office/drawing/2014/main" id="{20743CC7-28AB-4D21-A2CB-7877572B0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53" r="23554" b="1"/>
          <a:stretch/>
        </p:blipFill>
        <p:spPr>
          <a:xfrm>
            <a:off x="838200" y="836271"/>
            <a:ext cx="3657059" cy="5185458"/>
          </a:xfrm>
          <a:noFill/>
        </p:spPr>
      </p:pic>
    </p:spTree>
    <p:extLst>
      <p:ext uri="{BB962C8B-B14F-4D97-AF65-F5344CB8AC3E}">
        <p14:creationId xmlns:p14="http://schemas.microsoft.com/office/powerpoint/2010/main" val="14914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42CC72-66C5-4C9B-9A73-95B67EE9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36" y="0"/>
            <a:ext cx="106739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11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CF898-1502-4496-A8C8-7DC67E8D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Sponsoring Entreprises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B3928E48-C832-451D-A122-A84ABF25DD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819" r="3819"/>
          <a:stretch>
            <a:fillRect/>
          </a:stretch>
        </p:blipFill>
        <p:spPr/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568E1-FF73-476C-9E5A-215E891D0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Plaquette de présentation des services et </a:t>
            </a:r>
            <a:r>
              <a:rPr lang="fr-FR" dirty="0" err="1"/>
              <a:t>princing</a:t>
            </a:r>
            <a:endParaRPr lang="fr-FR" dirty="0"/>
          </a:p>
          <a:p>
            <a:r>
              <a:rPr lang="fr-FR" dirty="0"/>
              <a:t>Test intérêt Cycle de conférences XPP Immobilier (début juin, 0 retour à ce jour)</a:t>
            </a:r>
          </a:p>
          <a:p>
            <a:r>
              <a:rPr lang="fr-FR" dirty="0"/>
              <a:t>Exploration de l’annuaire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Cotisants fidèles et/ou VIP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Entreprises qui emploient des Ponts</a:t>
            </a:r>
          </a:p>
          <a:p>
            <a:r>
              <a:rPr lang="fr-FR" dirty="0"/>
              <a:t>Construction d’un programme d’activités 2</a:t>
            </a:r>
            <a:r>
              <a:rPr lang="fr-FR" baseline="30000" dirty="0"/>
              <a:t>e</a:t>
            </a:r>
            <a:r>
              <a:rPr lang="fr-FR" dirty="0"/>
              <a:t> semestre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65664A-3E14-44A5-9FE0-F004B7EA0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Ce qui est fait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BCA32A-CF0A-4B19-8308-A78E88E6C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effectLst/>
                <a:ea typeface="Calibri" panose="020F0502020204030204" pitchFamily="34" charset="0"/>
              </a:rPr>
              <a:t>Courrier aux « cotisants VIP » signé de Thierry </a:t>
            </a:r>
            <a:r>
              <a:rPr lang="fr-FR" dirty="0" err="1">
                <a:effectLst/>
                <a:ea typeface="Calibri" panose="020F0502020204030204" pitchFamily="34" charset="0"/>
              </a:rPr>
              <a:t>Déau</a:t>
            </a:r>
            <a:r>
              <a:rPr lang="fr-FR" dirty="0">
                <a:effectLst/>
                <a:ea typeface="Calibri" panose="020F0502020204030204" pitchFamily="34" charset="0"/>
              </a:rPr>
              <a:t> – Message personnel</a:t>
            </a:r>
          </a:p>
          <a:p>
            <a:pPr lvl="0"/>
            <a:r>
              <a:rPr lang="fr-FR" dirty="0">
                <a:effectLst/>
                <a:ea typeface="Calibri" panose="020F0502020204030204" pitchFamily="34" charset="0"/>
              </a:rPr>
              <a:t>Courrier aux entreprises qui emploient des Ponts (journée aide au recrutement)</a:t>
            </a:r>
          </a:p>
          <a:p>
            <a:pPr lvl="0"/>
            <a:r>
              <a:rPr lang="fr-FR" dirty="0">
                <a:effectLst/>
                <a:ea typeface="Calibri" panose="020F0502020204030204" pitchFamily="34" charset="0"/>
              </a:rPr>
              <a:t>Courrier avec programme des groupes professionnels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20EDF9A-33DE-4A31-A7D3-E5BBF46C7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Ce qu’il reste à faire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97315C-DAFE-40FF-A761-4BC94AD1FF33}"/>
              </a:ext>
            </a:extLst>
          </p:cNvPr>
          <p:cNvSpPr txBox="1"/>
          <p:nvPr/>
        </p:nvSpPr>
        <p:spPr>
          <a:xfrm>
            <a:off x="9041375" y="5320332"/>
            <a:ext cx="247961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Aide relecture / compétences marketing</a:t>
            </a:r>
          </a:p>
        </p:txBody>
      </p:sp>
      <p:pic>
        <p:nvPicPr>
          <p:cNvPr id="11" name="Graphique 10" descr="Flèche : courbe légère avec un remplissage uni">
            <a:extLst>
              <a:ext uri="{FF2B5EF4-FFF2-40B4-BE49-F238E27FC236}">
                <a16:creationId xmlns:a16="http://schemas.microsoft.com/office/drawing/2014/main" id="{BE8740E4-3728-4580-BE21-3EA5CBA26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1951" y="5320332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0113B-6BFB-41FD-A640-251ABB9F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fr-FR" dirty="0"/>
              <a:t>28 cotisants fidèles et VIP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F28C864-4F29-4C38-A6BD-29CA96BF1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097363"/>
            <a:ext cx="10896600" cy="602887"/>
          </a:xfrm>
        </p:spPr>
        <p:txBody>
          <a:bodyPr/>
          <a:lstStyle/>
          <a:p>
            <a:r>
              <a:rPr lang="en-US" dirty="0" err="1"/>
              <a:t>Courrier</a:t>
            </a:r>
            <a:r>
              <a:rPr lang="en-US" dirty="0"/>
              <a:t> personnel du </a:t>
            </a:r>
            <a:r>
              <a:rPr lang="en-US" dirty="0" err="1"/>
              <a:t>Président</a:t>
            </a:r>
            <a:r>
              <a:rPr lang="en-US" dirty="0"/>
              <a:t> – services </a:t>
            </a:r>
            <a:r>
              <a:rPr lang="en-US" dirty="0" err="1"/>
              <a:t>associés</a:t>
            </a:r>
            <a:r>
              <a:rPr lang="en-US" dirty="0"/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8C0F56-D134-47EA-83A8-DA0609D43D32}"/>
              </a:ext>
            </a:extLst>
          </p:cNvPr>
          <p:cNvSpPr txBox="1"/>
          <p:nvPr/>
        </p:nvSpPr>
        <p:spPr>
          <a:xfrm>
            <a:off x="5939161" y="2392045"/>
            <a:ext cx="4678532" cy="402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921299-F4C5-4C3F-B5CF-6406A60E2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14009"/>
              </p:ext>
            </p:extLst>
          </p:nvPr>
        </p:nvGraphicFramePr>
        <p:xfrm>
          <a:off x="1590712" y="1806575"/>
          <a:ext cx="9552910" cy="4935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416">
                  <a:extLst>
                    <a:ext uri="{9D8B030D-6E8A-4147-A177-3AD203B41FA5}">
                      <a16:colId xmlns:a16="http://schemas.microsoft.com/office/drawing/2014/main" val="1052348928"/>
                    </a:ext>
                  </a:extLst>
                </a:gridCol>
                <a:gridCol w="1354933">
                  <a:extLst>
                    <a:ext uri="{9D8B030D-6E8A-4147-A177-3AD203B41FA5}">
                      <a16:colId xmlns:a16="http://schemas.microsoft.com/office/drawing/2014/main" val="629548114"/>
                    </a:ext>
                  </a:extLst>
                </a:gridCol>
                <a:gridCol w="3841789">
                  <a:extLst>
                    <a:ext uri="{9D8B030D-6E8A-4147-A177-3AD203B41FA5}">
                      <a16:colId xmlns:a16="http://schemas.microsoft.com/office/drawing/2014/main" val="136878600"/>
                    </a:ext>
                  </a:extLst>
                </a:gridCol>
                <a:gridCol w="3336772">
                  <a:extLst>
                    <a:ext uri="{9D8B030D-6E8A-4147-A177-3AD203B41FA5}">
                      <a16:colId xmlns:a16="http://schemas.microsoft.com/office/drawing/2014/main" val="1862038553"/>
                    </a:ext>
                  </a:extLst>
                </a:gridCol>
              </a:tblGrid>
              <a:tr h="170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Prenom</a:t>
                      </a:r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Nom</a:t>
                      </a:r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Fonction</a:t>
                      </a:r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Entreprise</a:t>
                      </a:r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171776312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Van Phuc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Lê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Conseiller du DG pour le M et 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Apave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71482729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Giampaolo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Schiratti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Biscuit International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122287630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Olivier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Dupont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Vice-Président du Conseil de surveillance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Demeter Parner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261612207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Jean-Marie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Hurtiger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Desmond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84309619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François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Consigny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 d'Egis Concept, Président d'Elioth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Egis Concept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887054881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Anne-Sophie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Pastel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En Présence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770830284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Mathieu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Cosson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 délégué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Gallimard Flammarion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7178872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Lionel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Nataf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 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GeFi Assurances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313581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Emil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Hofmann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hTPI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07660698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Marc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Borensztein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Membre du Comité de Surveillance, Président d'Honneur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Igrec Ingénierie SAS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862191671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Antoine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Garrigues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Iris Capital Management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785228948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Christian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Benezit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Lazard Frères Banque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70378318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Philippe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Carillon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CEO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LexisNexis Europe Middle East and Africa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502899611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Bruno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Erbel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Managing Director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Marguerite Fund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6414691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Jean-Eric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Mercier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Mercier et Associés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91665881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Thierry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Déau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 Directeur Général - Fondateur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Meridiam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32651095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Nicolas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Salmon-Legagneur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Associé Gérant, Architecte Urbaniste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NSL architectes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605488314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Jérôme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Cholewa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Responsable des Projets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NuMove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46216074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Tareck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Ben Slama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Group regional director - GCC countries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Rosetti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71521886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Valérie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Fiastre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Rovanier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67561077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Régis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Adeline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SAM Anse du Portier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87668801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Bruno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Chanut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Président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SATO et Associés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4135506634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Julien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Hirth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Co-fondateur, 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Scibids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194555632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Bénédicte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Danis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Directrice Générale Adjointe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Setec Batiments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037262980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Benoît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Heitz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général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Terideal Segex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2988395057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Didier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Riebel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Co-fondateur et Partner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TurnTeam Capital SAS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148682933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Marianne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Gardel-Paccard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VSG-Consultants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3133117921"/>
                  </a:ext>
                </a:extLst>
              </a:tr>
              <a:tr h="1702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Fabien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Goeller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Directeur Associé Senior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 err="1">
                          <a:effectLst/>
                        </a:rPr>
                        <a:t>Ylios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287379844"/>
                  </a:ext>
                </a:extLst>
              </a:tr>
            </a:tbl>
          </a:graphicData>
        </a:graphic>
      </p:graphicFrame>
      <p:pic>
        <p:nvPicPr>
          <p:cNvPr id="14" name="Graphique 13" descr="Flèche : courbe légère avec un remplissage uni">
            <a:extLst>
              <a:ext uri="{FF2B5EF4-FFF2-40B4-BE49-F238E27FC236}">
                <a16:creationId xmlns:a16="http://schemas.microsoft.com/office/drawing/2014/main" id="{9731FD49-18A1-4E1E-8697-FA074F7D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8556" y="380356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0113B-6BFB-41FD-A640-251ABB9F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fr-FR" dirty="0"/>
              <a:t>44 entreprises ou groupes cible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F28C864-4F29-4C38-A6BD-29CA96BF1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097363"/>
            <a:ext cx="10896600" cy="602887"/>
          </a:xfrm>
        </p:spPr>
        <p:txBody>
          <a:bodyPr/>
          <a:lstStyle/>
          <a:p>
            <a:r>
              <a:rPr lang="en-US" dirty="0"/>
              <a:t>Proposition “</a:t>
            </a:r>
            <a:r>
              <a:rPr lang="en-US" dirty="0" err="1"/>
              <a:t>Carrières</a:t>
            </a:r>
            <a:r>
              <a:rPr lang="en-US" dirty="0"/>
              <a:t>” : </a:t>
            </a:r>
            <a:r>
              <a:rPr lang="en-US" dirty="0" err="1"/>
              <a:t>Journée</a:t>
            </a:r>
            <a:r>
              <a:rPr lang="en-US" dirty="0"/>
              <a:t> aide au </a:t>
            </a:r>
            <a:r>
              <a:rPr lang="en-US" dirty="0" err="1"/>
              <a:t>recrutement</a:t>
            </a:r>
            <a:r>
              <a:rPr lang="en-US" dirty="0"/>
              <a:t>, </a:t>
            </a:r>
            <a:r>
              <a:rPr lang="en-US" dirty="0" err="1"/>
              <a:t>prises</a:t>
            </a:r>
            <a:r>
              <a:rPr lang="en-US" dirty="0"/>
              <a:t> de parole PAM, conferences groups pro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8C0F56-D134-47EA-83A8-DA0609D43D32}"/>
              </a:ext>
            </a:extLst>
          </p:cNvPr>
          <p:cNvSpPr txBox="1"/>
          <p:nvPr/>
        </p:nvSpPr>
        <p:spPr>
          <a:xfrm>
            <a:off x="5939161" y="2392045"/>
            <a:ext cx="4678532" cy="402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D5B8A60-690F-42D6-A080-5956EFE7E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80534"/>
              </p:ext>
            </p:extLst>
          </p:nvPr>
        </p:nvGraphicFramePr>
        <p:xfrm>
          <a:off x="168729" y="1700250"/>
          <a:ext cx="1185454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757">
                  <a:extLst>
                    <a:ext uri="{9D8B030D-6E8A-4147-A177-3AD203B41FA5}">
                      <a16:colId xmlns:a16="http://schemas.microsoft.com/office/drawing/2014/main" val="2823364476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1717383818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285792619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2488949251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3727661475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2839570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Audit Conseil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Banques 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Energie Matériaux Environnement 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Ingénierie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5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Accenture</a:t>
                      </a:r>
                    </a:p>
                    <a:p>
                      <a:r>
                        <a:rPr lang="fr-FR" dirty="0"/>
                        <a:t>Atos</a:t>
                      </a:r>
                    </a:p>
                    <a:p>
                      <a:r>
                        <a:rPr lang="fr-FR" dirty="0"/>
                        <a:t>BCG</a:t>
                      </a:r>
                    </a:p>
                    <a:p>
                      <a:r>
                        <a:rPr lang="fr-FR" dirty="0" err="1"/>
                        <a:t>CapGemini</a:t>
                      </a:r>
                      <a:endParaRPr lang="fr-FR" dirty="0"/>
                    </a:p>
                    <a:p>
                      <a:r>
                        <a:rPr lang="fr-FR" dirty="0"/>
                        <a:t>CSC</a:t>
                      </a:r>
                    </a:p>
                    <a:p>
                      <a:r>
                        <a:rPr lang="fr-FR" dirty="0"/>
                        <a:t>EY</a:t>
                      </a:r>
                    </a:p>
                    <a:p>
                      <a:r>
                        <a:rPr lang="fr-FR" dirty="0"/>
                        <a:t>Mc Kinsey</a:t>
                      </a:r>
                    </a:p>
                    <a:p>
                      <a:r>
                        <a:rPr lang="fr-FR" dirty="0"/>
                        <a:t>Sopra Steria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AG2R La Mondiale</a:t>
                      </a:r>
                    </a:p>
                    <a:p>
                      <a:r>
                        <a:rPr lang="fr-FR" dirty="0"/>
                        <a:t>Axa</a:t>
                      </a:r>
                    </a:p>
                    <a:p>
                      <a:r>
                        <a:rPr lang="fr-FR" dirty="0"/>
                        <a:t>BNP</a:t>
                      </a:r>
                    </a:p>
                    <a:p>
                      <a:r>
                        <a:rPr lang="fr-FR" dirty="0"/>
                        <a:t>Crédit Agricole</a:t>
                      </a:r>
                    </a:p>
                    <a:p>
                      <a:r>
                        <a:rPr lang="fr-FR" dirty="0"/>
                        <a:t>LCL</a:t>
                      </a:r>
                    </a:p>
                    <a:p>
                      <a:r>
                        <a:rPr lang="fr-FR" dirty="0" err="1"/>
                        <a:t>Meridiam</a:t>
                      </a:r>
                      <a:endParaRPr lang="fr-FR" dirty="0"/>
                    </a:p>
                    <a:p>
                      <a:r>
                        <a:rPr lang="fr-FR" dirty="0"/>
                        <a:t>Société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Bouygues (TP, Construction, Energie et Services, Bâtiment..)</a:t>
                      </a:r>
                    </a:p>
                    <a:p>
                      <a:r>
                        <a:rPr lang="fr-FR" dirty="0"/>
                        <a:t>Colas</a:t>
                      </a:r>
                    </a:p>
                    <a:p>
                      <a:r>
                        <a:rPr lang="fr-FR" dirty="0"/>
                        <a:t>Eiffage (Construction, Génie Civil)</a:t>
                      </a:r>
                    </a:p>
                    <a:p>
                      <a:r>
                        <a:rPr lang="fr-FR" dirty="0"/>
                        <a:t>Eurovia</a:t>
                      </a:r>
                    </a:p>
                    <a:p>
                      <a:r>
                        <a:rPr lang="fr-FR" dirty="0"/>
                        <a:t>Vinci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Air Liquide</a:t>
                      </a:r>
                    </a:p>
                    <a:p>
                      <a:r>
                        <a:rPr lang="fr-FR" dirty="0"/>
                        <a:t>Enedis</a:t>
                      </a:r>
                    </a:p>
                    <a:p>
                      <a:r>
                        <a:rPr lang="fr-FR" dirty="0"/>
                        <a:t>Lafarge</a:t>
                      </a:r>
                    </a:p>
                    <a:p>
                      <a:r>
                        <a:rPr lang="fr-FR" dirty="0"/>
                        <a:t>Total</a:t>
                      </a:r>
                    </a:p>
                    <a:p>
                      <a:r>
                        <a:rPr lang="fr-FR" dirty="0"/>
                        <a:t>EDF</a:t>
                      </a:r>
                    </a:p>
                    <a:p>
                      <a:r>
                        <a:rPr lang="fr-FR" dirty="0"/>
                        <a:t>Engie</a:t>
                      </a:r>
                    </a:p>
                    <a:p>
                      <a:r>
                        <a:rPr lang="fr-FR" dirty="0"/>
                        <a:t>GDF, GRT</a:t>
                      </a:r>
                    </a:p>
                    <a:p>
                      <a:r>
                        <a:rPr lang="fr-FR" dirty="0"/>
                        <a:t>PSA</a:t>
                      </a:r>
                    </a:p>
                    <a:p>
                      <a:r>
                        <a:rPr lang="fr-FR" dirty="0"/>
                        <a:t>Renault</a:t>
                      </a:r>
                    </a:p>
                    <a:p>
                      <a:r>
                        <a:rPr lang="fr-FR" dirty="0"/>
                        <a:t>RTE</a:t>
                      </a:r>
                    </a:p>
                    <a:p>
                      <a:r>
                        <a:rPr lang="fr-FR" dirty="0"/>
                        <a:t>Saint Gobain</a:t>
                      </a:r>
                    </a:p>
                    <a:p>
                      <a:r>
                        <a:rPr lang="fr-FR" dirty="0"/>
                        <a:t>Suez</a:t>
                      </a:r>
                    </a:p>
                    <a:p>
                      <a:r>
                        <a:rPr lang="fr-FR" dirty="0"/>
                        <a:t>Veolia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Egis (Concept, </a:t>
                      </a:r>
                      <a:r>
                        <a:rPr lang="fr-FR" dirty="0" err="1"/>
                        <a:t>Projects</a:t>
                      </a:r>
                      <a:r>
                        <a:rPr lang="fr-FR" dirty="0"/>
                        <a:t>, Rail…)</a:t>
                      </a:r>
                    </a:p>
                    <a:p>
                      <a:r>
                        <a:rPr lang="fr-FR" dirty="0"/>
                        <a:t>SETEC (</a:t>
                      </a:r>
                      <a:r>
                        <a:rPr lang="fr-FR" dirty="0" err="1"/>
                        <a:t>batiment</a:t>
                      </a:r>
                      <a:r>
                        <a:rPr lang="fr-FR" dirty="0"/>
                        <a:t>, international, organisation, TPI)</a:t>
                      </a:r>
                    </a:p>
                    <a:p>
                      <a:r>
                        <a:rPr lang="fr-FR" dirty="0"/>
                        <a:t>Systra</a:t>
                      </a:r>
                    </a:p>
                    <a:p>
                      <a:r>
                        <a:rPr lang="fr-FR" dirty="0"/>
                        <a:t>Technip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ADP</a:t>
                      </a:r>
                    </a:p>
                    <a:p>
                      <a:r>
                        <a:rPr lang="fr-FR" dirty="0"/>
                        <a:t>Air France</a:t>
                      </a:r>
                    </a:p>
                    <a:p>
                      <a:r>
                        <a:rPr lang="fr-FR" dirty="0"/>
                        <a:t>HAROPA</a:t>
                      </a:r>
                    </a:p>
                    <a:p>
                      <a:r>
                        <a:rPr lang="fr-FR" dirty="0"/>
                        <a:t>Ile de France Mobilités</a:t>
                      </a:r>
                    </a:p>
                    <a:p>
                      <a:r>
                        <a:rPr lang="fr-FR" dirty="0"/>
                        <a:t>RATP</a:t>
                      </a:r>
                    </a:p>
                    <a:p>
                      <a:r>
                        <a:rPr lang="fr-FR" dirty="0"/>
                        <a:t>SGP</a:t>
                      </a:r>
                    </a:p>
                    <a:p>
                      <a:r>
                        <a:rPr lang="fr-FR" dirty="0"/>
                        <a:t>SNCF (Immobilier, Infra, </a:t>
                      </a:r>
                      <a:r>
                        <a:rPr lang="fr-FR" dirty="0" err="1"/>
                        <a:t>logitics</a:t>
                      </a:r>
                      <a:r>
                        <a:rPr lang="fr-FR" dirty="0"/>
                        <a:t>, mobilités, réseau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17294"/>
                  </a:ext>
                </a:extLst>
              </a:tr>
            </a:tbl>
          </a:graphicData>
        </a:graphic>
      </p:graphicFrame>
      <p:pic>
        <p:nvPicPr>
          <p:cNvPr id="7" name="Graphique 6" descr="Flèche : courbe légère avec un remplissage uni">
            <a:extLst>
              <a:ext uri="{FF2B5EF4-FFF2-40B4-BE49-F238E27FC236}">
                <a16:creationId xmlns:a16="http://schemas.microsoft.com/office/drawing/2014/main" id="{A1FD7AE3-916A-41CF-AACB-1B603694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325" y="359770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EC75D-4199-4C14-AD1B-8DC35737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séminaire</a:t>
            </a:r>
          </a:p>
        </p:txBody>
      </p:sp>
      <p:pic>
        <p:nvPicPr>
          <p:cNvPr id="13" name="Espace réservé pour une image  1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00176B70-B6DE-470E-977D-87B5DE74F0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726" b="11726"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AD0646-419E-4747-A92C-3C95A35AC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5 groupes de travail</a:t>
            </a:r>
          </a:p>
          <a:p>
            <a:pPr marL="285750" indent="-285750">
              <a:buFontTx/>
              <a:buChar char="-"/>
            </a:pPr>
            <a:r>
              <a:rPr lang="fr-FR" dirty="0"/>
              <a:t>Services (tarifs, élèves, offre…)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Communication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Millesime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Mentoring</a:t>
            </a:r>
          </a:p>
          <a:p>
            <a:pPr marL="285750" indent="-285750">
              <a:buFontTx/>
              <a:buChar char="-"/>
            </a:pPr>
            <a:r>
              <a:rPr lang="fr-FR" dirty="0"/>
              <a:t>(Ecole)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CD6107F-F71A-4EBF-A561-708C067316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Suites du séminaire 2020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83295D7-3FDF-45BF-8721-183E60B6C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i="1" dirty="0"/>
              <a:t>Tarifs PAF évènements</a:t>
            </a:r>
          </a:p>
          <a:p>
            <a:r>
              <a:rPr lang="fr-FR" i="1" dirty="0"/>
              <a:t>Offre aux élèves, échanges…</a:t>
            </a:r>
          </a:p>
          <a:p>
            <a:r>
              <a:rPr lang="fr-FR" i="1" dirty="0"/>
              <a:t>Grille de cotisation (2023)</a:t>
            </a:r>
          </a:p>
          <a:p>
            <a:r>
              <a:rPr lang="fr-FR" i="1" dirty="0"/>
              <a:t>Ambassadeurs en entreprises</a:t>
            </a:r>
          </a:p>
          <a:p>
            <a:r>
              <a:rPr lang="fr-FR" i="1" dirty="0"/>
              <a:t>Lien avec les réseaux sociaux</a:t>
            </a:r>
          </a:p>
          <a:p>
            <a:r>
              <a:rPr lang="fr-FR" i="1" dirty="0"/>
              <a:t>Collège des MS et MBA</a:t>
            </a:r>
          </a:p>
          <a:p>
            <a:r>
              <a:rPr lang="fr-FR" i="1" dirty="0"/>
              <a:t>Cible des quadra</a:t>
            </a:r>
          </a:p>
          <a:p>
            <a:r>
              <a:rPr lang="fr-FR" i="1" dirty="0"/>
              <a:t>…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4D1AA1C-899F-4B8B-969E-8118CEFC7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 relancer ou approfondir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3762FA-9171-424A-AC55-770B94F52A2B}"/>
              </a:ext>
            </a:extLst>
          </p:cNvPr>
          <p:cNvSpPr txBox="1"/>
          <p:nvPr/>
        </p:nvSpPr>
        <p:spPr>
          <a:xfrm>
            <a:off x="6095999" y="381837"/>
            <a:ext cx="571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Participants</a:t>
            </a:r>
            <a:r>
              <a:rPr lang="fr-FR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/>
              <a:t>Membres du Comité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Bénévoles toutes communautés confondues, dont délégués de </a:t>
            </a:r>
            <a:r>
              <a:rPr lang="fr-FR" dirty="0" err="1"/>
              <a:t>millesime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Représentants des élèves (BDE ou autres)</a:t>
            </a:r>
          </a:p>
        </p:txBody>
      </p:sp>
      <p:pic>
        <p:nvPicPr>
          <p:cNvPr id="15" name="Graphique 14" descr="Flèche : courbe légère avec un remplissage uni">
            <a:extLst>
              <a:ext uri="{FF2B5EF4-FFF2-40B4-BE49-F238E27FC236}">
                <a16:creationId xmlns:a16="http://schemas.microsoft.com/office/drawing/2014/main" id="{84BF2F48-E494-4701-BF98-159F0F853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3986" y="5189106"/>
            <a:ext cx="570390" cy="5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0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5AAE1-5459-4214-B115-A632191E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5380301"/>
            <a:ext cx="2239803" cy="1025525"/>
          </a:xfrm>
        </p:spPr>
        <p:txBody>
          <a:bodyPr/>
          <a:lstStyle/>
          <a:p>
            <a:r>
              <a:rPr lang="fr-FR" dirty="0"/>
              <a:t>Points divers</a:t>
            </a:r>
          </a:p>
        </p:txBody>
      </p:sp>
      <p:pic>
        <p:nvPicPr>
          <p:cNvPr id="16" name="Espace réservé pour une image  15" descr="Une image contenant arbre, extérieur, bâtiment, maison&#10;&#10;Description générée automatiquement">
            <a:extLst>
              <a:ext uri="{FF2B5EF4-FFF2-40B4-BE49-F238E27FC236}">
                <a16:creationId xmlns:a16="http://schemas.microsoft.com/office/drawing/2014/main" id="{47AE6654-7352-44A4-A94B-CA6CA1F05D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84" r="4684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F1D73E-E758-4393-869E-2545F910F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Comité : cooptation et représentations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D8AA1E-46B1-4922-8B81-B14E26938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Station F (assurance, nouvelle saison…)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A3DA53-B8B4-464D-9F34-5F931F03E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Parrainage / mentoring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915815-371C-43A4-AD41-BE1E64913C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Millesimes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F79A5FF-7E65-4B66-8D9C-F6C89CE90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Groupes professionnels (2S21)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717AC30-557B-4741-8DBB-819E1B91A5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45A239E-43A8-4DA6-BF47-3CDCFC1BC2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2834D1E-B961-4B7F-8CBD-1F10A49852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D695116-773E-4D83-B376-51AF309D39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686D2F1-5E71-4D66-96C4-A491F0FD54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8037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nts Alumni">
      <a:dk1>
        <a:srgbClr val="707070"/>
      </a:dk1>
      <a:lt1>
        <a:srgbClr val="FFFFFF"/>
      </a:lt1>
      <a:dk2>
        <a:srgbClr val="1B2542"/>
      </a:dk2>
      <a:lt2>
        <a:srgbClr val="A5A5A5"/>
      </a:lt2>
      <a:accent1>
        <a:srgbClr val="009DC5"/>
      </a:accent1>
      <a:accent2>
        <a:srgbClr val="DFE3E9"/>
      </a:accent2>
      <a:accent3>
        <a:srgbClr val="BBC3CD"/>
      </a:accent3>
      <a:accent4>
        <a:srgbClr val="1B2542"/>
      </a:accent4>
      <a:accent5>
        <a:srgbClr val="945258"/>
      </a:accent5>
      <a:accent6>
        <a:srgbClr val="67BACE"/>
      </a:accent6>
      <a:hlink>
        <a:srgbClr val="00194C"/>
      </a:hlink>
      <a:folHlink>
        <a:srgbClr val="954F72"/>
      </a:folHlink>
    </a:clrScheme>
    <a:fontScheme name="Ponts Alumni">
      <a:majorFont>
        <a:latin typeface="Poppins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onts Alumni#2" id="{429D89A8-8755-4904-AC9F-DFE56FE50AEB}" vid="{334DFA02-4005-48EE-BB16-2B442FF783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91B794BFE664BB3674F4A0249CBC7" ma:contentTypeVersion="13" ma:contentTypeDescription="Crée un document." ma:contentTypeScope="" ma:versionID="e27eb333fb320b51b796d62f58b1b6a5">
  <xsd:schema xmlns:xsd="http://www.w3.org/2001/XMLSchema" xmlns:xs="http://www.w3.org/2001/XMLSchema" xmlns:p="http://schemas.microsoft.com/office/2006/metadata/properties" xmlns:ns2="4b86ae47-82da-4e34-a3d5-370149349a1a" xmlns:ns3="7fd265a7-d11c-487c-91b9-a6c82b4ba1f1" targetNamespace="http://schemas.microsoft.com/office/2006/metadata/properties" ma:root="true" ma:fieldsID="f38c63dcaf19fb77252c080fd439b79a" ns2:_="" ns3:_="">
    <xsd:import namespace="4b86ae47-82da-4e34-a3d5-370149349a1a"/>
    <xsd:import namespace="7fd265a7-d11c-487c-91b9-a6c82b4ba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6ae47-82da-4e34-a3d5-370149349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265a7-d11c-487c-91b9-a6c82b4ba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d265a7-d11c-487c-91b9-a6c82b4ba1f1">
      <UserInfo>
        <DisplayName/>
        <AccountId xsi:nil="true"/>
        <AccountType/>
      </UserInfo>
    </SharedWithUsers>
    <MediaLengthInSeconds xmlns="4b86ae47-82da-4e34-a3d5-370149349a1a" xsi:nil="true"/>
  </documentManagement>
</p:properties>
</file>

<file path=customXml/itemProps1.xml><?xml version="1.0" encoding="utf-8"?>
<ds:datastoreItem xmlns:ds="http://schemas.openxmlformats.org/officeDocument/2006/customXml" ds:itemID="{F0A5CA03-0126-40A5-8464-9ADA8C28AEA3}"/>
</file>

<file path=customXml/itemProps2.xml><?xml version="1.0" encoding="utf-8"?>
<ds:datastoreItem xmlns:ds="http://schemas.openxmlformats.org/officeDocument/2006/customXml" ds:itemID="{46CF4482-BAB0-4F1F-A7C9-E892C4072643}"/>
</file>

<file path=customXml/itemProps3.xml><?xml version="1.0" encoding="utf-8"?>
<ds:datastoreItem xmlns:ds="http://schemas.openxmlformats.org/officeDocument/2006/customXml" ds:itemID="{7BFC5390-C90A-4F2F-9894-F46856C14CB7}"/>
</file>

<file path=docProps/app.xml><?xml version="1.0" encoding="utf-8"?>
<Properties xmlns="http://schemas.openxmlformats.org/officeDocument/2006/extended-properties" xmlns:vt="http://schemas.openxmlformats.org/officeDocument/2006/docPropsVTypes">
  <Template>modele Ponts Alumni#2</Template>
  <TotalTime>409</TotalTime>
  <Words>1245</Words>
  <Application>Microsoft Office PowerPoint</Application>
  <PresentationFormat>Grand écran</PresentationFormat>
  <Paragraphs>299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Light</vt:lpstr>
      <vt:lpstr>Montserrat</vt:lpstr>
      <vt:lpstr>Poppins</vt:lpstr>
      <vt:lpstr>Thème Office</vt:lpstr>
      <vt:lpstr> Bureau</vt:lpstr>
      <vt:lpstr>Ordre du jour</vt:lpstr>
      <vt:lpstr>Cotisations 2021</vt:lpstr>
      <vt:lpstr>Présentation PowerPoint</vt:lpstr>
      <vt:lpstr>Sponsoring Entreprises</vt:lpstr>
      <vt:lpstr>28 cotisants fidèles et VIP</vt:lpstr>
      <vt:lpstr>44 entreprises ou groupes cible</vt:lpstr>
      <vt:lpstr>Préparation du séminaire</vt:lpstr>
      <vt:lpstr>Points divers</vt:lpstr>
      <vt:lpstr>Comité : cooptation et représentation (pour décision le 6 juillet)</vt:lpstr>
      <vt:lpstr>Station F</vt:lpstr>
      <vt:lpstr>Activités de Ponts Alumni</vt:lpstr>
      <vt:lpstr>Stratégie Ponts Alumni LinkedIn application sur les millesimes (proposition A. David CIV84)</vt:lpstr>
      <vt:lpstr>Prochaines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</dc:title>
  <dc:creator>Camille LABORIE</dc:creator>
  <cp:lastModifiedBy>Camille LABORIE Ponts Alumni</cp:lastModifiedBy>
  <cp:revision>13</cp:revision>
  <cp:lastPrinted>2021-06-15T14:51:07Z</cp:lastPrinted>
  <dcterms:created xsi:type="dcterms:W3CDTF">2021-06-15T04:14:14Z</dcterms:created>
  <dcterms:modified xsi:type="dcterms:W3CDTF">2021-06-15T14:51:21Z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0x0101006EC91B794BFE664BB3674F4A0249CBC7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