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58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supaero.org/images/logo_supaero.gif" TargetMode="External"/><Relationship Id="rId13" Type="http://schemas.openxmlformats.org/officeDocument/2006/relationships/image" Target="http://www.polytechniciens.com/images/auth/logoax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upaero.org/gene/main.php" TargetMode="External"/><Relationship Id="rId11" Type="http://schemas.openxmlformats.org/officeDocument/2006/relationships/image" Target="http://www.maisondesx.com/cour_H.jpg/cour_H-custom;size:180,150.jpg" TargetMode="External"/><Relationship Id="rId5" Type="http://schemas.openxmlformats.org/officeDocument/2006/relationships/image" Target="../media/image3.emf"/><Relationship Id="rId10" Type="http://schemas.openxmlformats.org/officeDocument/2006/relationships/image" Target="../media/image5.jpeg"/><Relationship Id="rId4" Type="http://schemas.openxmlformats.org/officeDocument/2006/relationships/image" Target="http://www.ensmp.fr/Images/Logos/logo-emp-b.jpg" TargetMode="External"/><Relationship Id="rId9" Type="http://schemas.openxmlformats.org/officeDocument/2006/relationships/hyperlink" Target="http://www.maisondesx.com/cour_H.jpg/cour_H-full;init: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584C585-CD9E-49C8-BEF1-85664F8D9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2071688"/>
            <a:ext cx="7929563" cy="42862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A50021"/>
                </a:solidFill>
                <a:latin typeface="+mj-lt"/>
                <a:cs typeface="Times New Roman" panose="02020603050405020304" pitchFamily="18" charset="0"/>
              </a:rPr>
              <a:t>DES ENTREPRENEURS AU SERVICE </a:t>
            </a:r>
            <a:br>
              <a:rPr lang="fr-FR" altLang="fr-FR" b="1" dirty="0">
                <a:solidFill>
                  <a:srgbClr val="A50021"/>
                </a:solidFill>
                <a:latin typeface="+mj-lt"/>
                <a:cs typeface="Times New Roman" panose="02020603050405020304" pitchFamily="18" charset="0"/>
              </a:rPr>
            </a:br>
            <a:r>
              <a:rPr lang="fr-FR" altLang="fr-FR" b="1" dirty="0">
                <a:solidFill>
                  <a:srgbClr val="A50021"/>
                </a:solidFill>
                <a:latin typeface="+mj-lt"/>
                <a:cs typeface="Times New Roman" panose="02020603050405020304" pitchFamily="18" charset="0"/>
              </a:rPr>
              <a:t>DES ENTREPRENEURS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5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2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 Pour Créer, Reprendre, Développer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2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Sa propre entreprise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5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Conférences, Formations,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Clubs de créateurs, de repreneurs et de développeurs d’entreprises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500" dirty="0">
                <a:solidFill>
                  <a:srgbClr val="898989"/>
                </a:solidFill>
                <a:latin typeface="+mj-lt"/>
                <a:cs typeface="Times New Roman" panose="02020603050405020304" pitchFamily="18" charset="0"/>
              </a:rPr>
              <a:t> </a:t>
            </a:r>
            <a:endParaRPr lang="fr-FR" altLang="fr-FR" sz="15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2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</a:t>
            </a:r>
            <a:r>
              <a:rPr lang="fr-FR" altLang="fr-FR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Association soutenue par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3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3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3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3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13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à la  Maison des X - 12 rue de Poitiers - 75007 - Paris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altLang="fr-FR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Tel 01.42.22.86.49 - Site xmp-entrepreneur.fr - Mail : secretariat@xmp-entrepreneur.fr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Espace réservé du numéro de diapositive 3">
            <a:extLst>
              <a:ext uri="{FF2B5EF4-FFF2-40B4-BE49-F238E27FC236}">
                <a16:creationId xmlns:a16="http://schemas.microsoft.com/office/drawing/2014/main" id="{E977EC98-B54C-4D58-B3F1-FB124EFA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5805CA-9DC2-4A19-964F-A27BA91E5C7E}" type="slidenum">
              <a:rPr lang="fr-FR" altLang="fr-F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pic>
        <p:nvPicPr>
          <p:cNvPr id="4100" name="Image 4" descr="logo XMP E - Haute définition.jpg">
            <a:extLst>
              <a:ext uri="{FF2B5EF4-FFF2-40B4-BE49-F238E27FC236}">
                <a16:creationId xmlns:a16="http://schemas.microsoft.com/office/drawing/2014/main" id="{70E83135-7448-44FB-A380-1456747EF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333375"/>
            <a:ext cx="2503487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http://www.ensmp.fr/Images/Logos/logo-emp-b.jpg">
            <a:extLst>
              <a:ext uri="{FF2B5EF4-FFF2-40B4-BE49-F238E27FC236}">
                <a16:creationId xmlns:a16="http://schemas.microsoft.com/office/drawing/2014/main" id="{5D415E75-4ABF-41BD-B672-0AE2FDC41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4786313"/>
            <a:ext cx="90011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">
            <a:extLst>
              <a:ext uri="{FF2B5EF4-FFF2-40B4-BE49-F238E27FC236}">
                <a16:creationId xmlns:a16="http://schemas.microsoft.com/office/drawing/2014/main" id="{56671E76-D7A2-4E77-AC94-4D000E77C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75" y="4627563"/>
            <a:ext cx="839788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4" descr="http://www.supaero.org/images/logo_supaero.gif">
            <a:hlinkClick r:id="rId6"/>
            <a:extLst>
              <a:ext uri="{FF2B5EF4-FFF2-40B4-BE49-F238E27FC236}">
                <a16:creationId xmlns:a16="http://schemas.microsoft.com/office/drawing/2014/main" id="{5B0DEC7C-037E-4138-A789-E8A58A55F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00" y="4714875"/>
            <a:ext cx="966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5" descr="http://www.maisondesx.com/cour_H.jpg/cour_H-custom;size:180,150.jpg">
            <a:hlinkClick r:id="rId9"/>
            <a:extLst>
              <a:ext uri="{FF2B5EF4-FFF2-40B4-BE49-F238E27FC236}">
                <a16:creationId xmlns:a16="http://schemas.microsoft.com/office/drawing/2014/main" id="{C9FB690C-0D2F-4BF9-99ED-2079B256C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4572000"/>
            <a:ext cx="12858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6" descr="http://www.polytechniciens.com/images/auth/logoax.png">
            <a:extLst>
              <a:ext uri="{FF2B5EF4-FFF2-40B4-BE49-F238E27FC236}">
                <a16:creationId xmlns:a16="http://schemas.microsoft.com/office/drawing/2014/main" id="{0AE707D0-C240-431F-A5D7-6B6F80E92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714875"/>
            <a:ext cx="65881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50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27686"/>
            <a:ext cx="8229600" cy="3978965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L’Association X-Entrepreneur a été créé en 1995</a:t>
            </a:r>
          </a:p>
          <a:p>
            <a:r>
              <a:rPr lang="fr-FR" sz="2800" dirty="0"/>
              <a:t>Ponts-Entrepreneurs l’a rejointe en 1999 et l’Association a pris le nom de XMP-Entrepreneur</a:t>
            </a:r>
          </a:p>
          <a:p>
            <a:r>
              <a:rPr lang="fr-FR" sz="2800" dirty="0"/>
              <a:t>Elle est soutenue par l’AX, (bureau rue de Poitiers), par </a:t>
            </a:r>
            <a:r>
              <a:rPr lang="fr-FR" sz="2800" dirty="0" err="1"/>
              <a:t>Intermines</a:t>
            </a:r>
            <a:r>
              <a:rPr lang="fr-FR" sz="2800" dirty="0"/>
              <a:t>, Ponts Alliance et </a:t>
            </a:r>
            <a:r>
              <a:rPr lang="fr-FR" sz="2800" dirty="0" err="1"/>
              <a:t>Sup’Aéro</a:t>
            </a:r>
            <a:r>
              <a:rPr lang="fr-FR" sz="2800" dirty="0"/>
              <a:t> (subventions annuelles qui permettent de limiter le coût de l’adhésion à 150€/an + 50€ par Club)</a:t>
            </a:r>
          </a:p>
          <a:p>
            <a:r>
              <a:rPr lang="fr-FR" sz="2800" dirty="0"/>
              <a:t>Animée par 8 animateurs, elle met à disposition de sa centaine d’adhérents :</a:t>
            </a: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8FCA470F-5778-4C6A-95A4-39EF4D12D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906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9AA36F4E-7774-4E24-8395-4686FE2240D2}"/>
              </a:ext>
            </a:extLst>
          </p:cNvPr>
          <p:cNvSpPr txBox="1">
            <a:spLocks/>
          </p:cNvSpPr>
          <p:nvPr/>
        </p:nvSpPr>
        <p:spPr bwMode="auto">
          <a:xfrm>
            <a:off x="2268538" y="238125"/>
            <a:ext cx="6645275" cy="1439863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fr-FR" altLang="fr-FR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5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L’historique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br>
              <a:rPr lang="fr-FR" altLang="fr-FR" sz="1900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altLang="fr-FR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4BFFE-6215-44FD-B0D1-FED38532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9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trepreneur</a:t>
            </a:r>
            <a:endParaRPr lang="fr-FR" dirty="0"/>
          </a:p>
        </p:txBody>
      </p:sp>
      <p:sp>
        <p:nvSpPr>
          <p:cNvPr id="7171" name="Espace réservé du contenu 2">
            <a:extLst>
              <a:ext uri="{FF2B5EF4-FFF2-40B4-BE49-F238E27FC236}">
                <a16:creationId xmlns:a16="http://schemas.microsoft.com/office/drawing/2014/main" id="{5E97F83F-07DC-4EB6-9F77-424E3037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65" y="1710980"/>
            <a:ext cx="8856663" cy="4872382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fr-FR" altLang="fr-FR" sz="2500" dirty="0">
                <a:cs typeface="Times New Roman" panose="02020603050405020304" pitchFamily="18" charset="0"/>
              </a:rPr>
              <a:t>	</a:t>
            </a:r>
            <a:r>
              <a:rPr lang="fr-FR" altLang="fr-FR" sz="2800" b="1" u="sng" dirty="0">
                <a:cs typeface="Times New Roman" panose="02020603050405020304" pitchFamily="18" charset="0"/>
              </a:rPr>
              <a:t>Des réunions mensuelles :</a:t>
            </a:r>
            <a:r>
              <a:rPr lang="fr-FR" altLang="fr-FR" sz="2500" b="1" u="sng" dirty="0">
                <a:cs typeface="Times New Roman" panose="02020603050405020304" pitchFamily="18" charset="0"/>
              </a:rPr>
              <a:t> </a:t>
            </a:r>
            <a:r>
              <a:rPr lang="fr-FR" altLang="fr-FR" sz="3000" dirty="0">
                <a:solidFill>
                  <a:schemeClr val="tx2"/>
                </a:solidFill>
                <a:cs typeface="Times New Roman" panose="02020603050405020304" pitchFamily="18" charset="0"/>
              </a:rPr>
              <a:t>	</a:t>
            </a:r>
          </a:p>
          <a:p>
            <a:pPr marL="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3000" dirty="0">
                <a:solidFill>
                  <a:schemeClr val="tx2"/>
                </a:solidFill>
                <a:cs typeface="Times New Roman" panose="02020603050405020304" pitchFamily="18" charset="0"/>
              </a:rPr>
              <a:t>		</a:t>
            </a:r>
            <a:r>
              <a:rPr lang="fr-FR" altLang="fr-FR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▪</a:t>
            </a:r>
            <a:r>
              <a:rPr lang="fr-FR" altLang="fr-FR" sz="2200" dirty="0">
                <a:cs typeface="Times New Roman" panose="02020603050405020304" pitchFamily="18" charset="0"/>
              </a:rPr>
              <a:t> </a:t>
            </a:r>
            <a:r>
              <a:rPr lang="fr-FR" altLang="fr-FR" sz="2200" b="1" dirty="0">
                <a:solidFill>
                  <a:srgbClr val="A50021"/>
                </a:solidFill>
                <a:cs typeface="Times New Roman" panose="02020603050405020304" pitchFamily="18" charset="0"/>
              </a:rPr>
              <a:t>des témoignages </a:t>
            </a:r>
            <a:r>
              <a:rPr lang="fr-FR" altLang="fr-FR" sz="2200" dirty="0">
                <a:cs typeface="Times New Roman" panose="02020603050405020304" pitchFamily="18" charset="0"/>
              </a:rPr>
              <a:t>de créateurs ou de repreneurs</a:t>
            </a:r>
          </a:p>
          <a:p>
            <a:pPr marL="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		</a:t>
            </a:r>
            <a:r>
              <a:rPr lang="fr-FR" altLang="fr-FR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▪</a:t>
            </a: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2200" b="1" dirty="0">
                <a:solidFill>
                  <a:srgbClr val="A50021"/>
                </a:solidFill>
                <a:cs typeface="Times New Roman" panose="02020603050405020304" pitchFamily="18" charset="0"/>
              </a:rPr>
              <a:t>des informations </a:t>
            </a:r>
            <a:r>
              <a:rPr lang="fr-FR" altLang="fr-FR" sz="2200" dirty="0">
                <a:cs typeface="Times New Roman" panose="02020603050405020304" pitchFamily="18" charset="0"/>
              </a:rPr>
              <a:t>: la protection du patrimoine de </a:t>
            </a:r>
            <a:br>
              <a:rPr lang="fr-FR" altLang="fr-FR" sz="2200" dirty="0">
                <a:cs typeface="Times New Roman" panose="02020603050405020304" pitchFamily="18" charset="0"/>
              </a:rPr>
            </a:br>
            <a:r>
              <a:rPr lang="fr-FR" altLang="fr-FR" sz="2200" dirty="0">
                <a:cs typeface="Times New Roman" panose="02020603050405020304" pitchFamily="18" charset="0"/>
              </a:rPr>
              <a:t>          l’entrepreneur, le rôle des fonds, la finance participative,…</a:t>
            </a:r>
          </a:p>
          <a:p>
            <a:pPr marL="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		</a:t>
            </a:r>
            <a:r>
              <a:rPr lang="fr-FR" altLang="fr-FR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▪</a:t>
            </a: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2200" b="1" dirty="0">
                <a:solidFill>
                  <a:srgbClr val="A50021"/>
                </a:solidFill>
                <a:cs typeface="Times New Roman" panose="02020603050405020304" pitchFamily="18" charset="0"/>
              </a:rPr>
              <a:t>des conférences techniques : </a:t>
            </a:r>
            <a:r>
              <a:rPr lang="fr-FR" altLang="fr-FR" sz="2200" dirty="0">
                <a:cs typeface="Times New Roman" panose="02020603050405020304" pitchFamily="18" charset="0"/>
              </a:rPr>
              <a:t>la propriété intellectuelle, </a:t>
            </a:r>
            <a:br>
              <a:rPr lang="fr-FR" altLang="fr-FR" sz="2200" dirty="0">
                <a:cs typeface="Times New Roman" panose="02020603050405020304" pitchFamily="18" charset="0"/>
              </a:rPr>
            </a:br>
            <a:r>
              <a:rPr lang="fr-FR" altLang="fr-FR" sz="2200" dirty="0">
                <a:cs typeface="Times New Roman" panose="02020603050405020304" pitchFamily="18" charset="0"/>
              </a:rPr>
              <a:t>         les évolutions légales et règlementaires, les opportunités,…</a:t>
            </a:r>
          </a:p>
          <a:p>
            <a:pPr marL="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2200" dirty="0">
                <a:cs typeface="Times New Roman" panose="02020603050405020304" pitchFamily="18" charset="0"/>
              </a:rPr>
              <a:t>		</a:t>
            </a:r>
            <a:r>
              <a:rPr lang="fr-FR" altLang="fr-FR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▪</a:t>
            </a: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2200" b="1" dirty="0">
                <a:solidFill>
                  <a:srgbClr val="A50021"/>
                </a:solidFill>
                <a:cs typeface="Times New Roman" panose="02020603050405020304" pitchFamily="18" charset="0"/>
              </a:rPr>
              <a:t>un échange entre les participants </a:t>
            </a:r>
            <a:r>
              <a:rPr lang="fr-FR" altLang="fr-FR" sz="2200" dirty="0">
                <a:cs typeface="Times New Roman" panose="02020603050405020304" pitchFamily="18" charset="0"/>
              </a:rPr>
              <a:t>pour permettre d’identifier </a:t>
            </a:r>
            <a:br>
              <a:rPr lang="fr-FR" altLang="fr-FR" sz="2200" dirty="0">
                <a:cs typeface="Times New Roman" panose="02020603050405020304" pitchFamily="18" charset="0"/>
              </a:rPr>
            </a:br>
            <a:r>
              <a:rPr lang="fr-FR" altLang="fr-FR" sz="2200" dirty="0">
                <a:cs typeface="Times New Roman" panose="02020603050405020304" pitchFamily="18" charset="0"/>
              </a:rPr>
              <a:t>         les problématiques et les centres d’intérêt commun…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altLang="fr-FR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              ▪</a:t>
            </a:r>
            <a:r>
              <a:rPr lang="fr-FR" altLang="fr-FR" sz="22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2200" b="1" dirty="0">
                <a:solidFill>
                  <a:srgbClr val="A50021"/>
                </a:solidFill>
                <a:cs typeface="Times New Roman" panose="02020603050405020304" pitchFamily="18" charset="0"/>
              </a:rPr>
              <a:t>un bulletin et une lettre d’information</a:t>
            </a:r>
            <a:endParaRPr lang="fr-FR" altLang="fr-FR" sz="2200" dirty="0"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None/>
            </a:pPr>
            <a:r>
              <a:rPr lang="fr-FR" altLang="fr-FR" sz="1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altLang="fr-FR" sz="2000" b="1" u="sng" dirty="0">
                <a:cs typeface="Times New Roman" panose="02020603050405020304" pitchFamily="18" charset="0"/>
              </a:rPr>
              <a:t>Prochaine réunion mensuelle </a:t>
            </a:r>
            <a:r>
              <a:rPr lang="fr-FR" altLang="fr-FR" sz="2000" b="1" dirty="0">
                <a:cs typeface="Times New Roman" panose="02020603050405020304" pitchFamily="18" charset="0"/>
              </a:rPr>
              <a:t>: </a:t>
            </a:r>
            <a:r>
              <a:rPr lang="fr-FR" altLang="fr-FR" sz="2000" dirty="0">
                <a:cs typeface="Times New Roman" panose="02020603050405020304" pitchFamily="18" charset="0"/>
              </a:rPr>
              <a:t>le lundi 12 février à17h30 à la Maison des X</a:t>
            </a:r>
          </a:p>
          <a:p>
            <a:pPr algn="ctr">
              <a:lnSpc>
                <a:spcPct val="130000"/>
              </a:lnSpc>
              <a:buNone/>
            </a:pPr>
            <a:r>
              <a:rPr lang="fr-FR" altLang="fr-FR" sz="2000" dirty="0">
                <a:cs typeface="Times New Roman" panose="02020603050405020304" pitchFamily="18" charset="0"/>
              </a:rPr>
              <a:t>Inscrivez-vous sur le site </a:t>
            </a:r>
            <a:r>
              <a:rPr lang="fr-FR" altLang="fr-FR" sz="2000" b="1" u="sng" dirty="0">
                <a:cs typeface="Times New Roman" panose="02020603050405020304" pitchFamily="18" charset="0"/>
              </a:rPr>
              <a:t>xmp-entrepreneur.fr</a:t>
            </a:r>
            <a:endParaRPr lang="fr-FR" altLang="fr-FR" sz="2000" dirty="0"/>
          </a:p>
        </p:txBody>
      </p:sp>
      <p:sp>
        <p:nvSpPr>
          <p:cNvPr id="7172" name="Espace réservé du numéro de diapositive 4">
            <a:extLst>
              <a:ext uri="{FF2B5EF4-FFF2-40B4-BE49-F238E27FC236}">
                <a16:creationId xmlns:a16="http://schemas.microsoft.com/office/drawing/2014/main" id="{476DC3C3-0DF7-4B67-A86B-3DC59435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519AE3-29C7-4BA1-AB42-5728EA1C1559}" type="slidenum">
              <a:rPr lang="fr-FR" altLang="fr-F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pic>
        <p:nvPicPr>
          <p:cNvPr id="7173" name="Image 6">
            <a:extLst>
              <a:ext uri="{FF2B5EF4-FFF2-40B4-BE49-F238E27FC236}">
                <a16:creationId xmlns:a16="http://schemas.microsoft.com/office/drawing/2014/main" id="{FB59B500-A127-403E-877A-93FBE0AAFD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906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itre 1">
            <a:extLst>
              <a:ext uri="{FF2B5EF4-FFF2-40B4-BE49-F238E27FC236}">
                <a16:creationId xmlns:a16="http://schemas.microsoft.com/office/drawing/2014/main" id="{49C0FA5A-FDC4-401F-8A25-0AC18DAA541A}"/>
              </a:ext>
            </a:extLst>
          </p:cNvPr>
          <p:cNvSpPr txBox="1">
            <a:spLocks/>
          </p:cNvSpPr>
          <p:nvPr/>
        </p:nvSpPr>
        <p:spPr bwMode="auto">
          <a:xfrm>
            <a:off x="2268538" y="238125"/>
            <a:ext cx="6645275" cy="1439863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fr-FR" altLang="fr-FR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5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activités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br>
              <a:rPr lang="fr-FR" altLang="fr-FR" sz="1900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altLang="fr-FR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>
            <a:extLst>
              <a:ext uri="{FF2B5EF4-FFF2-40B4-BE49-F238E27FC236}">
                <a16:creationId xmlns:a16="http://schemas.microsoft.com/office/drawing/2014/main" id="{7D1AE9BD-0322-4D20-9FD9-3232AA183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125913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fr-FR" altLang="fr-FR" sz="2800" b="1" u="sng" dirty="0">
                <a:cs typeface="Times New Roman" panose="02020603050405020304" pitchFamily="18" charset="0"/>
              </a:rPr>
              <a:t>3 Clubs</a:t>
            </a:r>
            <a:r>
              <a:rPr lang="fr-FR" altLang="fr-FR" sz="2800" dirty="0">
                <a:cs typeface="Times New Roman" panose="02020603050405020304" pitchFamily="18" charset="0"/>
              </a:rPr>
              <a:t>    </a:t>
            </a:r>
            <a:r>
              <a:rPr lang="fr-FR" altLang="fr-FR" sz="1800" dirty="0">
                <a:cs typeface="Times New Roman" panose="02020603050405020304" pitchFamily="18" charset="0"/>
              </a:rPr>
              <a:t>(dont les membres se réunissent en général chaque mois)</a:t>
            </a:r>
          </a:p>
          <a:p>
            <a:pPr eaLnBrk="1" hangingPunct="1">
              <a:buFontTx/>
              <a:buChar char="-"/>
            </a:pPr>
            <a:r>
              <a:rPr lang="fr-FR" altLang="fr-FR" sz="2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le Club des créateurs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600" dirty="0">
                <a:cs typeface="Times New Roman" panose="02020603050405020304" pitchFamily="18" charset="0"/>
              </a:rPr>
              <a:t>             </a:t>
            </a:r>
            <a:r>
              <a:rPr lang="fr-FR" altLang="fr-FR" sz="2000" dirty="0">
                <a:cs typeface="Times New Roman" panose="02020603050405020304" pitchFamily="18" charset="0"/>
              </a:rPr>
              <a:t>Club d’échange d’expériences entre membres ayant un projet de création, étant en phase  de réflexion  ou en phase active de création.</a:t>
            </a:r>
          </a:p>
          <a:p>
            <a:pPr>
              <a:buFontTx/>
              <a:buChar char="-"/>
            </a:pPr>
            <a:r>
              <a:rPr lang="fr-FR" altLang="fr-FR" sz="2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le Club des repreneurs</a:t>
            </a:r>
          </a:p>
          <a:p>
            <a:pPr>
              <a:buNone/>
            </a:pPr>
            <a:r>
              <a:rPr lang="fr-FR" altLang="fr-FR" sz="2000" dirty="0">
                <a:cs typeface="Times New Roman" panose="02020603050405020304" pitchFamily="18" charset="0"/>
              </a:rPr>
              <a:t>         Échanges et partages d’expériences entre repreneurs et/ou cédants</a:t>
            </a:r>
          </a:p>
          <a:p>
            <a:pPr>
              <a:buFontTx/>
              <a:buChar char="-"/>
            </a:pPr>
            <a:r>
              <a:rPr lang="fr-FR" altLang="fr-FR" sz="2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le Club des développeurs</a:t>
            </a:r>
          </a:p>
          <a:p>
            <a:pPr>
              <a:lnSpc>
                <a:spcPct val="90000"/>
              </a:lnSpc>
              <a:buNone/>
            </a:pPr>
            <a:r>
              <a:rPr lang="fr-FR" altLang="fr-FR" sz="2000" dirty="0">
                <a:cs typeface="Times New Roman" panose="02020603050405020304" pitchFamily="18" charset="0"/>
              </a:rPr>
              <a:t>         Se consacre aux préoccupations des entrepreneurs individuels et patrons</a:t>
            </a:r>
          </a:p>
          <a:p>
            <a:pPr>
              <a:lnSpc>
                <a:spcPct val="90000"/>
              </a:lnSpc>
              <a:buNone/>
            </a:pPr>
            <a:r>
              <a:rPr lang="fr-FR" altLang="fr-FR" sz="2000" dirty="0">
                <a:cs typeface="Times New Roman" panose="02020603050405020304" pitchFamily="18" charset="0"/>
              </a:rPr>
              <a:t>        de PME souvent très seuls face au développement de leur entreprise.</a:t>
            </a:r>
          </a:p>
          <a:p>
            <a:pPr marL="0" indent="0">
              <a:buNone/>
            </a:pPr>
            <a:endParaRPr lang="fr-FR" altLang="fr-FR" sz="2400" u="sng" dirty="0">
              <a:cs typeface="Times New Roman" panose="02020603050405020304" pitchFamily="18" charset="0"/>
            </a:endParaRPr>
          </a:p>
          <a:p>
            <a:pPr>
              <a:buNone/>
            </a:pPr>
            <a:endParaRPr lang="fr-FR" altLang="fr-FR" sz="20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200" dirty="0">
              <a:cs typeface="Times New Roman" panose="02020603050405020304" pitchFamily="18" charset="0"/>
            </a:endParaRPr>
          </a:p>
        </p:txBody>
      </p:sp>
      <p:sp>
        <p:nvSpPr>
          <p:cNvPr id="9219" name="Espace réservé du numéro de diapositive 3">
            <a:extLst>
              <a:ext uri="{FF2B5EF4-FFF2-40B4-BE49-F238E27FC236}">
                <a16:creationId xmlns:a16="http://schemas.microsoft.com/office/drawing/2014/main" id="{A5AF9C94-9712-4E7F-AD43-87CFFD21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6B789A-1EE5-4EA1-B61F-6312FCEC3B71}" type="slidenum">
              <a:rPr lang="fr-FR" altLang="fr-F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9220" name="Titre 1">
            <a:extLst>
              <a:ext uri="{FF2B5EF4-FFF2-40B4-BE49-F238E27FC236}">
                <a16:creationId xmlns:a16="http://schemas.microsoft.com/office/drawing/2014/main" id="{2A71DD0C-DD33-4809-B599-971564849339}"/>
              </a:ext>
            </a:extLst>
          </p:cNvPr>
          <p:cNvSpPr txBox="1">
            <a:spLocks/>
          </p:cNvSpPr>
          <p:nvPr/>
        </p:nvSpPr>
        <p:spPr bwMode="auto">
          <a:xfrm>
            <a:off x="2268538" y="357808"/>
            <a:ext cx="6645275" cy="1351721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fr-FR" altLang="fr-FR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5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activités</a:t>
            </a:r>
            <a:r>
              <a:rPr lang="fr-FR" alt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fr-FR" altLang="fr-FR" sz="5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1" name="Image 6">
            <a:extLst>
              <a:ext uri="{FF2B5EF4-FFF2-40B4-BE49-F238E27FC236}">
                <a16:creationId xmlns:a16="http://schemas.microsoft.com/office/drawing/2014/main" id="{E1DC6CA0-A38E-4193-B196-6994D5B75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906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19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B6736A6-D8AD-4DFE-8FDB-16B0B5D059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0188" y="2276474"/>
            <a:ext cx="8456612" cy="4079875"/>
          </a:xfrm>
        </p:spPr>
        <p:txBody>
          <a:bodyPr/>
          <a:lstStyle/>
          <a:p>
            <a:pPr lvl="1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FR" altLang="fr-FR" sz="2600" b="1" u="sng" dirty="0">
                <a:cs typeface="Times New Roman" panose="02020603050405020304" pitchFamily="18" charset="0"/>
              </a:rPr>
              <a:t>Des sessions de formation animées par des experts :</a:t>
            </a:r>
            <a:r>
              <a:rPr lang="fr-FR" altLang="fr-FR" sz="2600" b="1" dirty="0">
                <a:cs typeface="Times New Roman" panose="02020603050405020304" pitchFamily="18" charset="0"/>
              </a:rPr>
              <a:t> </a:t>
            </a:r>
            <a:r>
              <a:rPr lang="fr-FR" altLang="fr-FR" sz="2400" b="1" dirty="0">
                <a:cs typeface="Times New Roman" panose="02020603050405020304" pitchFamily="18" charset="0"/>
              </a:rPr>
              <a:t>	</a:t>
            </a:r>
            <a:endParaRPr lang="fr-FR" altLang="fr-FR" sz="1100" b="1" dirty="0">
              <a:cs typeface="Times New Roman" panose="02020603050405020304" pitchFamily="18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fr-FR" altLang="fr-FR" sz="2200" dirty="0">
                <a:cs typeface="Times New Roman" panose="02020603050405020304" pitchFamily="18" charset="0"/>
              </a:rPr>
              <a:t>	</a:t>
            </a:r>
            <a:r>
              <a:rPr lang="fr-FR" altLang="fr-FR" sz="2300" dirty="0">
                <a:cs typeface="Times New Roman" panose="02020603050405020304" pitchFamily="18" charset="0"/>
              </a:rPr>
              <a:t>- problématiques de la création d’une start-up,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fr-FR" altLang="fr-FR" sz="2300" dirty="0">
                <a:cs typeface="Times New Roman" panose="02020603050405020304" pitchFamily="18" charset="0"/>
              </a:rPr>
              <a:t>	- pratique de la reprise d’une entreprise,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fr-FR" altLang="fr-FR" sz="2300" dirty="0">
                <a:cs typeface="Times New Roman" panose="02020603050405020304" pitchFamily="18" charset="0"/>
              </a:rPr>
              <a:t>	- mise à jour des évolutions comptables et fiscales,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fr-FR" altLang="fr-FR" sz="2300" dirty="0">
                <a:cs typeface="Times New Roman" panose="02020603050405020304" pitchFamily="18" charset="0"/>
              </a:rPr>
              <a:t>	- outils juridiques pour créer, céder ou reprendre une entreprise, 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fr-FR" altLang="fr-FR" sz="2300" dirty="0">
                <a:cs typeface="Times New Roman" panose="02020603050405020304" pitchFamily="18" charset="0"/>
              </a:rPr>
              <a:t>	- tout autre sujet demandé par les membres de l’Association.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fr-FR" altLang="fr-FR" sz="2300" dirty="0">
              <a:cs typeface="Times New Roman" panose="02020603050405020304" pitchFamily="18" charset="0"/>
            </a:endParaRPr>
          </a:p>
          <a:p>
            <a:pPr marL="514350" indent="-514350" algn="ctr" eaLnBrk="1" hangingPunct="1">
              <a:buFont typeface="Arial" panose="020B0604020202020204" pitchFamily="34" charset="0"/>
              <a:buNone/>
            </a:pPr>
            <a:r>
              <a:rPr lang="fr-FR" altLang="fr-FR" sz="2300" b="1" u="sng" dirty="0">
                <a:cs typeface="Times New Roman" panose="02020603050405020304" pitchFamily="18" charset="0"/>
              </a:rPr>
              <a:t>Voir les informations sur le site : xmp-entrepreneur.fr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fr-FR" alt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Espace réservé du numéro de diapositive 4">
            <a:extLst>
              <a:ext uri="{FF2B5EF4-FFF2-40B4-BE49-F238E27FC236}">
                <a16:creationId xmlns:a16="http://schemas.microsoft.com/office/drawing/2014/main" id="{32C122D6-44D1-4CF5-8DDE-CF53DAE0806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5D00B78-E579-41AA-B345-4E98F93D7A62}" type="slidenum">
              <a:rPr lang="fr-FR" altLang="fr-F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F79AFF63-F758-4BAE-BBCD-FF6E0B9589BF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6718300" cy="151288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br>
              <a:rPr lang="fr-FR" altLang="fr-F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altLang="fr-F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formations</a:t>
            </a:r>
            <a:br>
              <a:rPr lang="fr-FR" altLang="fr-FR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fr-FR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alt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3" name="Image 6">
            <a:extLst>
              <a:ext uri="{FF2B5EF4-FFF2-40B4-BE49-F238E27FC236}">
                <a16:creationId xmlns:a16="http://schemas.microsoft.com/office/drawing/2014/main" id="{7C106304-E3D4-4629-9491-6A909250F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906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863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182</Words>
  <Application>Microsoft Office PowerPoint</Application>
  <PresentationFormat>Affichage à l'écran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trepreneur</vt:lpstr>
      <vt:lpstr>Présentation PowerPoint</vt:lpstr>
      <vt:lpstr>Présentation PowerPoint</vt:lpstr>
    </vt:vector>
  </TitlesOfParts>
  <Company>Movendi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André BARRE</cp:lastModifiedBy>
  <cp:revision>14</cp:revision>
  <dcterms:created xsi:type="dcterms:W3CDTF">2018-01-09T11:46:35Z</dcterms:created>
  <dcterms:modified xsi:type="dcterms:W3CDTF">2018-01-18T09:54:52Z</dcterms:modified>
</cp:coreProperties>
</file>