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</p:sldIdLst>
  <p:sldSz cx="9144000" cy="6858000" type="screen4x3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0w0SpVShCzYZtgUd9IIPxg+UZ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7583FA-2674-4895-BEBD-1A7A7994A27E}">
  <a:tblStyle styleId="{ED7583FA-2674-4895-BEBD-1A7A7994A2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80BFC-BB76-49DE-8959-658529292D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LABORIE Ponts Alumni" userId="3dfb48a8e527c234" providerId="LiveId" clId="{906AA7E4-A7CA-4D80-9890-9090BD6EEE4B}"/>
    <pc:docChg chg="addSld modSld">
      <pc:chgData name="Camille LABORIE Ponts Alumni" userId="3dfb48a8e527c234" providerId="LiveId" clId="{906AA7E4-A7CA-4D80-9890-9090BD6EEE4B}" dt="2020-07-07T18:19:08.652" v="88" actId="20577"/>
      <pc:docMkLst>
        <pc:docMk/>
      </pc:docMkLst>
      <pc:sldChg chg="modSp new mod">
        <pc:chgData name="Camille LABORIE Ponts Alumni" userId="3dfb48a8e527c234" providerId="LiveId" clId="{906AA7E4-A7CA-4D80-9890-9090BD6EEE4B}" dt="2020-07-07T18:19:08.652" v="88" actId="20577"/>
        <pc:sldMkLst>
          <pc:docMk/>
          <pc:sldMk cId="3056025358" sldId="275"/>
        </pc:sldMkLst>
        <pc:spChg chg="mod">
          <ac:chgData name="Camille LABORIE Ponts Alumni" userId="3dfb48a8e527c234" providerId="LiveId" clId="{906AA7E4-A7CA-4D80-9890-9090BD6EEE4B}" dt="2020-07-07T18:19:08.652" v="88" actId="20577"/>
          <ac:spMkLst>
            <pc:docMk/>
            <pc:sldMk cId="3056025358" sldId="275"/>
            <ac:spMk id="3" creationId="{E1A2884A-CF2C-441B-A2FD-9A5749EB58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6038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2450"/>
            <a:ext cx="2951163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baf26c2a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baf26c2a0_0_76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8baf26c2a0_0_76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baf26c2a0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baf26c2a0_0_29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8baf26c2a0_0_29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baf26c2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baf26c2a0_0_36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8baf26c2a0_0_36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baf26c2a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baf26c2a0_0_43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8baf26c2a0_0_43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baf26c2a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baf26c2a0_0_57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8baf26c2a0_0_57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8b39addfd9_0_0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8b39addf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bbc3e38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bbc3e38c2_0_0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8bbc3e38c2_0_0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b39addf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b39addfd9_0_5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8b39addfd9_0_5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b39addfd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b39addfd9_0_23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8b39addfd9_0_23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b39addfd9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b39addfd9_0_31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8b39addfd9_0_31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5ca847f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2100" cy="3354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85ca847f02_0_0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g85ca847f02_0_0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ca847f0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85ca847f02_0_7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85ca847f02_0_7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baf26c2a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baf26c2a0_0_21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8baf26c2a0_0_21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af26c2a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baf26c2a0_0_8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8baf26c2a0_0_8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baf26c2a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baf26c2a0_0_50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8baf26c2a0_0_50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af26c2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baf26c2a0_0_15:notes"/>
          <p:cNvSpPr txBox="1">
            <a:spLocks noGrp="1"/>
          </p:cNvSpPr>
          <p:nvPr>
            <p:ph type="body" idx="1"/>
          </p:nvPr>
        </p:nvSpPr>
        <p:spPr>
          <a:xfrm>
            <a:off x="681038" y="4784725"/>
            <a:ext cx="5446800" cy="3913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8baf26c2a0_0_15:notes"/>
          <p:cNvSpPr txBox="1">
            <a:spLocks noGrp="1"/>
          </p:cNvSpPr>
          <p:nvPr>
            <p:ph type="sldNum" idx="12"/>
          </p:nvPr>
        </p:nvSpPr>
        <p:spPr>
          <a:xfrm>
            <a:off x="3856038" y="9442450"/>
            <a:ext cx="2951100" cy="498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116632"/>
            <a:ext cx="274399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954" y="260648"/>
            <a:ext cx="274399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14" name="Google Shape;14;p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9552" y="390516"/>
            <a:ext cx="1547813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9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6134175"/>
            <a:ext cx="1313458" cy="723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ponts.org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Comité Ponts Alumni</a:t>
            </a:r>
            <a:endParaRPr/>
          </a:p>
        </p:txBody>
      </p:sp>
      <p:sp>
        <p:nvSpPr>
          <p:cNvPr id="81" name="Google Shape;81;p1"/>
          <p:cNvSpPr txBox="1"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-FR"/>
              <a:t>7 juillet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baf26c2a0_0_7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 service carrières</a:t>
            </a:r>
            <a:endParaRPr/>
          </a:p>
        </p:txBody>
      </p:sp>
      <p:graphicFrame>
        <p:nvGraphicFramePr>
          <p:cNvPr id="150" name="Google Shape;150;g8baf26c2a0_0_76"/>
          <p:cNvGraphicFramePr/>
          <p:nvPr/>
        </p:nvGraphicFramePr>
        <p:xfrm>
          <a:off x="1371550" y="1866900"/>
          <a:ext cx="7052150" cy="493734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78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Usage</a:t>
                      </a:r>
                      <a:endParaRPr sz="1300" b="1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complément</a:t>
                      </a:r>
                      <a:endParaRPr sz="13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D1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D2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D3</a:t>
                      </a:r>
                      <a:endParaRPr sz="13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 bénéficié de l’offre carrière</a:t>
                      </a:r>
                      <a:endParaRPr sz="11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32%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18%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 bénéficié d’un entretien professionnel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10%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Sait que les entretiens possibles </a:t>
                      </a: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en visio 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25%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 utilisé le site d’annonces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Toujours utile en 2020</a:t>
                      </a:r>
                      <a:endParaRPr sz="1100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77%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93%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79%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LinkedIn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Mon profil à jour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75,3%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81%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71,8%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Visibilité perso bonne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44,7%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44,8%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51,3%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Visibilité Communauté des Ponts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12,9%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22,4%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16,7%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 participé à un atelier Carrière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36%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17%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Disposer d’une offre en Visio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70,6%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82,8%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79,5%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250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A participé à un groupe Avarap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25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Autre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Intérêt Jobmaker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32%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48%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43%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2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Mentoring (oui comme mentoré / mentor)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34 / 32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50 / 24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33 / 25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51" name="Google Shape;151;g8baf26c2a0_0_7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428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Option du sondage, 2/3 ont répondu 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baf26c2a0_0_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communication</a:t>
            </a:r>
            <a:endParaRPr/>
          </a:p>
        </p:txBody>
      </p:sp>
      <p:sp>
        <p:nvSpPr>
          <p:cNvPr id="158" name="Google Shape;158;g8baf26c2a0_0_29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7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Digital et communication ciblée :</a:t>
            </a:r>
            <a:endParaRPr/>
          </a:p>
        </p:txBody>
      </p:sp>
      <p:graphicFrame>
        <p:nvGraphicFramePr>
          <p:cNvPr id="159" name="Google Shape;159;g8baf26c2a0_0_29"/>
          <p:cNvGraphicFramePr/>
          <p:nvPr/>
        </p:nvGraphicFramePr>
        <p:xfrm>
          <a:off x="838150" y="1866900"/>
          <a:ext cx="7923925" cy="510498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1515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Connaissance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Support utilisé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Contenu souhaité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D1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D2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D3</a:t>
                      </a:r>
                      <a:endParaRPr sz="13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300" b="1"/>
                        <a:t>Elèves</a:t>
                      </a:r>
                      <a:endParaRPr sz="13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Site Ponts.org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88,3%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70,4%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44,9%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67,1%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Annuaire papier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83,4%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70,4%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40,1%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38,3%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PAM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70,3%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36,7%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7,1%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11,7%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PCM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65,5%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39,8%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24,4%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NL (PAL et Carrières)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49%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36,7%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25,2%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42,5%</a:t>
                      </a:r>
                      <a:endParaRPr sz="11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LinkedIn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46,9%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50%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31,5%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47,8%</a:t>
                      </a:r>
                      <a:endParaRPr sz="11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Newsletter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23%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22%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17%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mailing ciblés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23%</a:t>
                      </a:r>
                      <a:endParaRPr sz="11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21%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Site Ponts.org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19%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17%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17%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LinkedIn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17%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16%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22%</a:t>
                      </a:r>
                      <a:endParaRPr sz="1100"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Adapté au groupe Pro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75%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80,4%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-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-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Dossier technique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P1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P3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P5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Conseil de carrière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P4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P1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P1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P1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60" name="Google Shape;160;g8baf26c2a0_0_29"/>
          <p:cNvSpPr/>
          <p:nvPr/>
        </p:nvSpPr>
        <p:spPr>
          <a:xfrm rot="10800000">
            <a:off x="267775" y="2175375"/>
            <a:ext cx="226800" cy="22098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8baf26c2a0_0_29"/>
          <p:cNvSpPr/>
          <p:nvPr/>
        </p:nvSpPr>
        <p:spPr>
          <a:xfrm rot="10800000">
            <a:off x="267775" y="4385150"/>
            <a:ext cx="210300" cy="1401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baf26c2a0_0_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L'École</a:t>
            </a:r>
            <a:endParaRPr/>
          </a:p>
        </p:txBody>
      </p:sp>
      <p:sp>
        <p:nvSpPr>
          <p:cNvPr id="168" name="Google Shape;168;g8baf26c2a0_0_3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Soutien et implication (école - élèves) 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/>
          </a:p>
        </p:txBody>
      </p:sp>
      <p:graphicFrame>
        <p:nvGraphicFramePr>
          <p:cNvPr id="169" name="Google Shape;169;g8baf26c2a0_0_36"/>
          <p:cNvGraphicFramePr/>
          <p:nvPr/>
        </p:nvGraphicFramePr>
        <p:xfrm>
          <a:off x="457250" y="1866900"/>
          <a:ext cx="8591325" cy="478503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160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Soutien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Implication PA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Elèves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Notoriété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33%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32%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Orientation de la Politique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29%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25%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Développement à l’International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20%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24%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Relations entreprises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36%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37%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36%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Prospective emploi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19%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Programmes études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International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12%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Information carrières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23%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Recherches de stages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22%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19%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Renc. étudiants alumni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0" name="Google Shape;170;g8baf26c2a0_0_36"/>
          <p:cNvSpPr/>
          <p:nvPr/>
        </p:nvSpPr>
        <p:spPr>
          <a:xfrm rot="10800000">
            <a:off x="115375" y="2251550"/>
            <a:ext cx="210300" cy="1401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8baf26c2a0_0_36"/>
          <p:cNvSpPr/>
          <p:nvPr/>
        </p:nvSpPr>
        <p:spPr>
          <a:xfrm rot="10800000">
            <a:off x="115375" y="3851750"/>
            <a:ext cx="210300" cy="1401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8baf26c2a0_0_36"/>
          <p:cNvSpPr/>
          <p:nvPr/>
        </p:nvSpPr>
        <p:spPr>
          <a:xfrm rot="10800000">
            <a:off x="115500" y="5452025"/>
            <a:ext cx="230700" cy="11979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baf26c2a0_0_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Fondation</a:t>
            </a:r>
            <a:endParaRPr/>
          </a:p>
        </p:txBody>
      </p:sp>
      <p:sp>
        <p:nvSpPr>
          <p:cNvPr id="179" name="Google Shape;179;g8baf26c2a0_0_43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Convergence de vue 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/>
          </a:p>
        </p:txBody>
      </p:sp>
      <p:graphicFrame>
        <p:nvGraphicFramePr>
          <p:cNvPr id="180" name="Google Shape;180;g8baf26c2a0_0_43"/>
          <p:cNvGraphicFramePr/>
          <p:nvPr/>
        </p:nvGraphicFramePr>
        <p:xfrm>
          <a:off x="801475" y="2019300"/>
          <a:ext cx="7809100" cy="457167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19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2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Thèmes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Elèves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Connaissance des actions de la Fondation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61%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42%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23%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12%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Utilité (développement Ecole, international, support aux élèves)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73%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72%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68%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80%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Image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Bonne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67%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53%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49%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nsp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27%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41%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34%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Fréquence de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Adéquate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64%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53%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56%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(trop) importante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22%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27%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Les missions / Ponts Alumni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Complémentaires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56%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38%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51%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Confusion possible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56%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44%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Prêt à contribuer ?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financièrement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40%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14%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en temps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16%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24%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baf26c2a0_0_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Conclusion</a:t>
            </a:r>
            <a:endParaRPr/>
          </a:p>
        </p:txBody>
      </p:sp>
      <p:sp>
        <p:nvSpPr>
          <p:cNvPr id="187" name="Google Shape;187;g8baf26c2a0_0_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Des échanges à poursuivre notamment pour les anciens cotisants 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/>
          </a:p>
        </p:txBody>
      </p:sp>
      <p:graphicFrame>
        <p:nvGraphicFramePr>
          <p:cNvPr id="188" name="Google Shape;188;g8baf26c2a0_0_57"/>
          <p:cNvGraphicFramePr/>
          <p:nvPr/>
        </p:nvGraphicFramePr>
        <p:xfrm>
          <a:off x="685850" y="3009900"/>
          <a:ext cx="7701100" cy="140199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3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Proposition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Elèves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Le comité vous informe suffisamment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76,3%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b="1">
                          <a:solidFill>
                            <a:schemeClr val="dk1"/>
                          </a:solidFill>
                        </a:rPr>
                        <a:t>35,8%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Faire une consultation tous les deux ans sur les grandes questions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48,9%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86,3%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b39addfd9_0_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/>
              <a:t>Préparation du séminaire de rentrée - 18 septembre 2020</a:t>
            </a:r>
            <a:endParaRPr/>
          </a:p>
        </p:txBody>
      </p:sp>
      <p:sp>
        <p:nvSpPr>
          <p:cNvPr id="194" name="Google Shape;194;g8b39addfd9_0_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bc3e38c2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Séminaire de rentrée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 Ponts Alumni </a:t>
            </a:r>
            <a:endParaRPr/>
          </a:p>
        </p:txBody>
      </p:sp>
      <p:pic>
        <p:nvPicPr>
          <p:cNvPr id="201" name="Google Shape;201;g8bbc3e38c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400" y="1598038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8bbc3e38c2_0_0"/>
          <p:cNvSpPr txBox="1"/>
          <p:nvPr/>
        </p:nvSpPr>
        <p:spPr>
          <a:xfrm>
            <a:off x="6484775" y="3722925"/>
            <a:ext cx="2323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membres et invités du Comité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animateurs de groupes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représentants des élèves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g8bbc3e38c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70038"/>
            <a:ext cx="24384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8bbc3e38c2_0_0"/>
          <p:cNvSpPr txBox="1"/>
          <p:nvPr/>
        </p:nvSpPr>
        <p:spPr>
          <a:xfrm>
            <a:off x="210000" y="3539425"/>
            <a:ext cx="2323200" cy="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septembre 2020</a:t>
            </a: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à 15h30</a:t>
            </a:r>
            <a:b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Maison des Ponts</a:t>
            </a:r>
            <a:b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(inscriptions ouvertes)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8bbc3e38c2_0_0"/>
          <p:cNvSpPr txBox="1"/>
          <p:nvPr/>
        </p:nvSpPr>
        <p:spPr>
          <a:xfrm>
            <a:off x="3009000" y="2558175"/>
            <a:ext cx="30000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Séquences de créativité </a:t>
            </a:r>
            <a:r>
              <a:rPr lang="fr-F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sous-groupe et synthèse des travaux (16h-20h30)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actions concrètes / messages pour les prochains mois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g8bbc3e38c2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2775" y="4512775"/>
            <a:ext cx="2426075" cy="242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g8bbc3e38c2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8838" y="4604525"/>
            <a:ext cx="2242575" cy="224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8bbc3e38c2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91388" y="4604525"/>
            <a:ext cx="2242575" cy="224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8bbc3e38c2_0_0"/>
          <p:cNvSpPr txBox="1"/>
          <p:nvPr/>
        </p:nvSpPr>
        <p:spPr>
          <a:xfrm>
            <a:off x="7688425" y="5831650"/>
            <a:ext cx="12783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Buffet convivial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8bbc3e38c2_0_0"/>
          <p:cNvSpPr/>
          <p:nvPr/>
        </p:nvSpPr>
        <p:spPr>
          <a:xfrm>
            <a:off x="4373688" y="3614025"/>
            <a:ext cx="270600" cy="3267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71C28-33B5-41F3-801A-E26611166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A2884A-CF2C-441B-A2FD-9A5749EB58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Cotisations</a:t>
            </a:r>
          </a:p>
          <a:p>
            <a:r>
              <a:rPr lang="fr-FR" dirty="0"/>
              <a:t>Autres diplômes : comment les attirer ?</a:t>
            </a:r>
          </a:p>
          <a:p>
            <a:r>
              <a:rPr lang="fr-FR" dirty="0"/>
              <a:t>Offres évènements différenciants</a:t>
            </a:r>
          </a:p>
        </p:txBody>
      </p:sp>
    </p:spTree>
    <p:extLst>
      <p:ext uri="{BB962C8B-B14F-4D97-AF65-F5344CB8AC3E}">
        <p14:creationId xmlns:p14="http://schemas.microsoft.com/office/powerpoint/2010/main" val="305602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b39addfd9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Devoirs de vacances...</a:t>
            </a:r>
            <a:endParaRPr/>
          </a:p>
        </p:txBody>
      </p:sp>
      <p:sp>
        <p:nvSpPr>
          <p:cNvPr id="217" name="Google Shape;217;g8b39addfd9_0_5"/>
          <p:cNvSpPr txBox="1">
            <a:spLocks noGrp="1"/>
          </p:cNvSpPr>
          <p:nvPr>
            <p:ph type="body" idx="4294967295"/>
          </p:nvPr>
        </p:nvSpPr>
        <p:spPr>
          <a:xfrm>
            <a:off x="498450" y="1688038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-"/>
            </a:pPr>
            <a:r>
              <a:rPr lang="fr-FR" sz="3000" b="1">
                <a:solidFill>
                  <a:srgbClr val="0000FF"/>
                </a:solidFill>
              </a:rPr>
              <a:t>lire </a:t>
            </a:r>
            <a:r>
              <a:rPr lang="fr-FR" sz="3000"/>
              <a:t>les réponses aux questions ouvertes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000"/>
              <a:buChar char="-"/>
            </a:pPr>
            <a:r>
              <a:rPr lang="fr-FR" sz="3000" b="1">
                <a:solidFill>
                  <a:srgbClr val="0000FF"/>
                </a:solidFill>
              </a:rPr>
              <a:t>explorer </a:t>
            </a:r>
            <a:endParaRPr sz="3000" b="1">
              <a:solidFill>
                <a:srgbClr val="0000FF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-FR" sz="3000"/>
              <a:t>identifier les infos et analyses manquantes (exports bases…)</a:t>
            </a:r>
            <a:endParaRPr sz="3000"/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-FR" sz="3000"/>
              <a:t>les soumettre avant le 1er septembre... (</a:t>
            </a:r>
            <a:r>
              <a:rPr lang="fr-FR" sz="3000" u="sng">
                <a:solidFill>
                  <a:schemeClr val="hlink"/>
                </a:solidFill>
                <a:hlinkClick r:id="rId3"/>
              </a:rPr>
              <a:t>contact@ponts.org</a:t>
            </a:r>
            <a:r>
              <a:rPr lang="fr-FR" sz="3000"/>
              <a:t>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-FR" sz="3000" b="1">
                <a:solidFill>
                  <a:srgbClr val="0000FF"/>
                </a:solidFill>
              </a:rPr>
              <a:t>s’engager</a:t>
            </a:r>
            <a:r>
              <a:rPr lang="fr-FR" sz="3000"/>
              <a:t> (en s’inscrivant)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fr-FR" sz="3000" b="1">
                <a:solidFill>
                  <a:srgbClr val="0000FF"/>
                </a:solidFill>
              </a:rPr>
              <a:t>se changer les idées</a:t>
            </a:r>
            <a:r>
              <a:rPr lang="fr-FR" sz="3000"/>
              <a:t> !</a:t>
            </a:r>
            <a:endParaRPr sz="3000"/>
          </a:p>
        </p:txBody>
      </p:sp>
      <p:pic>
        <p:nvPicPr>
          <p:cNvPr id="218" name="Google Shape;218;g8b39addfd9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450" y="2341175"/>
            <a:ext cx="417575" cy="4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8b39addfd9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450" y="1837350"/>
            <a:ext cx="417575" cy="4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8b39addfd9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438" y="5149675"/>
            <a:ext cx="417575" cy="41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8b39addfd9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8450" y="4629475"/>
            <a:ext cx="417575" cy="41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b39addfd9_0_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Points divers</a:t>
            </a:r>
            <a:endParaRPr/>
          </a:p>
        </p:txBody>
      </p:sp>
      <p:sp>
        <p:nvSpPr>
          <p:cNvPr id="228" name="Google Shape;228;g8b39addfd9_0_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-FR"/>
              <a:t>Cotisations, PFC,...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r-FR"/>
              <a:t>DECISIONS </a:t>
            </a:r>
            <a:endParaRPr i="1">
              <a:solidFill>
                <a:srgbClr val="FF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fr-FR"/>
              <a:t>Validation du relevé de décisions du 26 mai 2020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fr-FR"/>
              <a:t>INFORMATIONS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fr-FR"/>
              <a:t>Présentation des résultats du sondage aux alumni</a:t>
            </a:r>
            <a:endParaRPr/>
          </a:p>
          <a:p>
            <a:pPr marL="74295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fr-FR"/>
              <a:t>Préparation du séminaire de rentrée</a:t>
            </a:r>
            <a:endParaRPr/>
          </a:p>
          <a:p>
            <a:pPr marL="742950" lvl="1" indent="-2222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–"/>
            </a:pPr>
            <a:r>
              <a:rPr lang="fr-FR"/>
              <a:t>Points divers : cotisations, PFC,...</a:t>
            </a:r>
            <a:endParaRPr/>
          </a:p>
          <a:p>
            <a:pPr marL="635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fr-FR"/>
              <a:t>Ordre du jour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8b39addfd9_0_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Agenda gouvernance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2e semestre 2020</a:t>
            </a:r>
            <a:endParaRPr/>
          </a:p>
        </p:txBody>
      </p:sp>
      <p:sp>
        <p:nvSpPr>
          <p:cNvPr id="235" name="Google Shape;235;g8b39addfd9_0_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FR" sz="3000" b="1">
                <a:solidFill>
                  <a:srgbClr val="1F497D"/>
                </a:solidFill>
              </a:rPr>
              <a:t>18 septembre : Séminaire du Comité</a:t>
            </a:r>
            <a:endParaRPr sz="3000" b="1">
              <a:solidFill>
                <a:srgbClr val="1F497D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60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r-FR" sz="2600">
                <a:solidFill>
                  <a:srgbClr val="1F497D"/>
                </a:solidFill>
              </a:rPr>
              <a:t>21 octobre : </a:t>
            </a:r>
            <a:r>
              <a:rPr lang="fr-FR" sz="2600"/>
              <a:t>Bureau</a:t>
            </a:r>
            <a:endParaRPr sz="2600"/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60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fr-FR" sz="2600">
                <a:solidFill>
                  <a:srgbClr val="1F497D"/>
                </a:solidFill>
              </a:rPr>
              <a:t>26 novembre : </a:t>
            </a:r>
            <a:r>
              <a:rPr lang="fr-FR" sz="2600"/>
              <a:t>Bureau</a:t>
            </a:r>
            <a:endParaRPr sz="2600"/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>
                <a:solidFill>
                  <a:srgbClr val="376092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FR" sz="3000" b="1">
                <a:solidFill>
                  <a:srgbClr val="1F497D"/>
                </a:solidFill>
              </a:rPr>
              <a:t>16 décembre : Comité et dîner de fin d’année</a:t>
            </a:r>
            <a:endParaRPr sz="3000" b="1"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3000" b="1"/>
              <a:t>Connexion à distance </a:t>
            </a:r>
            <a:r>
              <a:rPr lang="fr-FR" sz="3000"/>
              <a:t>: </a:t>
            </a:r>
            <a:r>
              <a:rPr lang="fr-FR" sz="1800"/>
              <a:t>https://ponts-alumni.vidyocloud.com/join/RM2bauX9Jf</a:t>
            </a:r>
            <a:endParaRPr sz="18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fr-FR"/>
              <a:t>RESULTATS SONDAGE 2020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5ca847f02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Sondage aux alumni</a:t>
            </a:r>
            <a:endParaRPr/>
          </a:p>
        </p:txBody>
      </p:sp>
      <p:sp>
        <p:nvSpPr>
          <p:cNvPr id="100" name="Google Shape;100;g85ca847f02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2159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400" b="1">
                <a:solidFill>
                  <a:schemeClr val="dk2"/>
                </a:solidFill>
              </a:rPr>
              <a:t>Objectif recherché :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21590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fr-FR" sz="1400">
                <a:latin typeface="Arial"/>
                <a:ea typeface="Arial"/>
                <a:cs typeface="Arial"/>
                <a:sym typeface="Arial"/>
              </a:rPr>
              <a:t>Identifier le périmètre d’action légitime et les axes de progrès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fr-FR" sz="1400">
                <a:latin typeface="Arial"/>
                <a:ea typeface="Arial"/>
                <a:cs typeface="Arial"/>
                <a:sym typeface="Arial"/>
              </a:rPr>
              <a:t>Faire travailler le séminaire de septembre sur des actions concrètes pour chaque population pour augmenter le nombre de cotisants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Arial"/>
              <a:buChar char="●"/>
            </a:pPr>
            <a:r>
              <a:rPr lang="fr-FR" sz="1400">
                <a:latin typeface="Arial"/>
                <a:ea typeface="Arial"/>
                <a:cs typeface="Arial"/>
                <a:sym typeface="Arial"/>
              </a:rPr>
              <a:t>Elaborer des supports de communication pour utilisation rapide et concrète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marR="812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2400" b="1">
                <a:solidFill>
                  <a:schemeClr val="dk2"/>
                </a:solidFill>
              </a:rPr>
              <a:t>Réalisation de 4 questionnaires pour 4 populations :</a:t>
            </a: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fr-FR" sz="1400" b="1">
                <a:latin typeface="Arial"/>
                <a:ea typeface="Arial"/>
                <a:cs typeface="Arial"/>
                <a:sym typeface="Arial"/>
              </a:rPr>
              <a:t>Cotisants 2020</a:t>
            </a:r>
            <a:endParaRPr sz="14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fr-FR" sz="1400" b="1">
                <a:latin typeface="Arial"/>
                <a:ea typeface="Arial"/>
                <a:cs typeface="Arial"/>
                <a:sym typeface="Arial"/>
              </a:rPr>
              <a:t>Cotisants récents (une fois au moins depuis 2015) :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  Identifier les attentes, ce qui ferait revenir les anciens cotisants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AutoNum type="arabicPeriod"/>
            </a:pPr>
            <a:r>
              <a:rPr lang="fr-FR" sz="1400" b="1">
                <a:latin typeface="Arial"/>
                <a:ea typeface="Arial"/>
                <a:cs typeface="Arial"/>
                <a:sym typeface="Arial"/>
              </a:rPr>
              <a:t>Anciens n’ayant jamais cotisé (ou avant 2015) : 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Identifier les attentes, ce qui les ferait venir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AutoNum type="arabicPeriod"/>
            </a:pPr>
            <a:r>
              <a:rPr lang="fr-FR" sz="1400" b="1">
                <a:latin typeface="Arial"/>
                <a:ea typeface="Arial"/>
                <a:cs typeface="Arial"/>
                <a:sym typeface="Arial"/>
              </a:rPr>
              <a:t>Élèves : </a:t>
            </a:r>
            <a:r>
              <a:rPr lang="fr-FR" sz="1400">
                <a:latin typeface="Arial"/>
                <a:ea typeface="Arial"/>
                <a:cs typeface="Arial"/>
                <a:sym typeface="Arial"/>
              </a:rPr>
              <a:t>Identifier les futurs cotisants, les messages attendus par cette population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marR="8128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fr-FR" sz="2400" b="1">
                <a:solidFill>
                  <a:schemeClr val="dk2"/>
                </a:solidFill>
              </a:rPr>
              <a:t>Un débranchement pour le service carrière :</a:t>
            </a:r>
            <a:endParaRPr sz="2400" b="1">
              <a:solidFill>
                <a:schemeClr val="dk2"/>
              </a:solidFill>
            </a:endParaRPr>
          </a:p>
          <a:p>
            <a:pPr marL="457200" marR="8128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fr-FR" sz="1400">
                <a:latin typeface="Arial"/>
                <a:ea typeface="Arial"/>
                <a:cs typeface="Arial"/>
                <a:sym typeface="Arial"/>
              </a:rPr>
              <a:t>Impacts de la crise Covid, nouveaux besoins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5ca847f02_0_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/>
              <a:t>Les répondants</a:t>
            </a:r>
            <a:endParaRPr/>
          </a:p>
        </p:txBody>
      </p:sp>
      <p:graphicFrame>
        <p:nvGraphicFramePr>
          <p:cNvPr id="107" name="Google Shape;107;g85ca847f02_0_7"/>
          <p:cNvGraphicFramePr/>
          <p:nvPr/>
        </p:nvGraphicFramePr>
        <p:xfrm>
          <a:off x="659625" y="1836125"/>
          <a:ext cx="7940900" cy="4478758"/>
        </p:xfrm>
        <a:graphic>
          <a:graphicData uri="http://schemas.openxmlformats.org/drawingml/2006/table">
            <a:tbl>
              <a:tblPr>
                <a:noFill/>
                <a:tableStyleId>{ED7583FA-2674-4895-BEBD-1A7A7994A27E}</a:tableStyleId>
              </a:tblPr>
              <a:tblGrid>
                <a:gridCol w="173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Cible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Questionnaires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terminés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Questionnaires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interrompus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Réponses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Taux retour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0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4-juin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29-juin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29-juin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29-juin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1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Elèves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1 268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177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13.96%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2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D1 Cotisants 2020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1 023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210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20,53%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3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D2 Cotisants récents (2015-2019)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2 097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112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9,78%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4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D3 jamais ou anciens cotisants</a:t>
                      </a:r>
                      <a:endParaRPr sz="1600" b="1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8 072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116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419</a:t>
                      </a:r>
                      <a:endParaRPr sz="16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5,19%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5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12 460</a:t>
                      </a:r>
                      <a:endParaRPr sz="1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439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2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572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3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600" b="1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1 011</a:t>
                      </a:r>
                      <a:endParaRPr sz="1600" b="1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4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b="1"/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extLst>
                      <a:ext uri="http://customooxmlschemas.google.com/">
    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ellId="107:6:5"/>
                      </a:ext>
                    </a:extLs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baf26c2a0_0_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populations</a:t>
            </a:r>
            <a:endParaRPr/>
          </a:p>
        </p:txBody>
      </p:sp>
      <p:sp>
        <p:nvSpPr>
          <p:cNvPr id="114" name="Google Shape;114;g8baf26c2a0_0_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Quelles cibles travailler 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/>
          </a:p>
        </p:txBody>
      </p:sp>
      <p:graphicFrame>
        <p:nvGraphicFramePr>
          <p:cNvPr id="115" name="Google Shape;115;g8baf26c2a0_0_21"/>
          <p:cNvGraphicFramePr/>
          <p:nvPr/>
        </p:nvGraphicFramePr>
        <p:xfrm>
          <a:off x="533475" y="2476500"/>
          <a:ext cx="8013550" cy="259062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118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6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6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b="1">
                          <a:solidFill>
                            <a:schemeClr val="dk1"/>
                          </a:solidFill>
                        </a:rPr>
                        <a:t>Population</a:t>
                      </a:r>
                      <a:endParaRPr/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Statut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Situation pro/Covid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>
                          <a:solidFill>
                            <a:schemeClr val="dk1"/>
                          </a:solidFill>
                        </a:rPr>
                        <a:t>Localisation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Actif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Retraité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Recherche emploi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Fragilisé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Non concerné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IdF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Province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Etranger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64%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30%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26%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35%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71%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81%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10%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8%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25%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15%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61%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17%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20%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28%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Elèves</a:t>
                      </a:r>
                      <a:endParaRPr/>
                    </a:p>
                  </a:txBody>
                  <a:tcPr marL="91425" marR="91425" marT="91425" marB="91425"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étrangers : 22%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baf26c2a0_0_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La satisfaction</a:t>
            </a:r>
            <a:endParaRPr/>
          </a:p>
        </p:txBody>
      </p:sp>
      <p:sp>
        <p:nvSpPr>
          <p:cNvPr id="122" name="Google Shape;122;g8baf26c2a0_0_8"/>
          <p:cNvSpPr txBox="1">
            <a:spLocks noGrp="1"/>
          </p:cNvSpPr>
          <p:nvPr>
            <p:ph type="body" idx="1"/>
          </p:nvPr>
        </p:nvSpPr>
        <p:spPr>
          <a:xfrm>
            <a:off x="457275" y="1533125"/>
            <a:ext cx="8229600" cy="469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Des résultats encourageants / objectif 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*: 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à la sortie de l’école, 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**: 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oublis + cotisants intermittents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 sz="1200"/>
          </a:p>
        </p:txBody>
      </p:sp>
      <p:graphicFrame>
        <p:nvGraphicFramePr>
          <p:cNvPr id="123" name="Google Shape;123;g8baf26c2a0_0_8"/>
          <p:cNvGraphicFramePr/>
          <p:nvPr/>
        </p:nvGraphicFramePr>
        <p:xfrm>
          <a:off x="457275" y="2171700"/>
          <a:ext cx="8468650" cy="320019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92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51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b="1">
                          <a:solidFill>
                            <a:schemeClr val="dk1"/>
                          </a:solidFill>
                        </a:rPr>
                        <a:t>Populat.</a:t>
                      </a:r>
                      <a:endParaRPr/>
                    </a:p>
                  </a:txBody>
                  <a:tcPr marL="91425" marR="91425" marT="91425" marB="91425"/>
                </a:tc>
                <a:tc gridSpan="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Satisfaction</a:t>
                      </a:r>
                      <a:endParaRPr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Connaissance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Avant</a:t>
                      </a:r>
                      <a:endParaRPr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Après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Avant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Après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moyenne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min:0 max:3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Ecart type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moyenne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min:0 max:3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Ecart type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Diff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Cotise à nouveau ?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moyenne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>
                          <a:solidFill>
                            <a:schemeClr val="dk1"/>
                          </a:solidFill>
                        </a:rPr>
                        <a:t>min:0 max:3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Ecart type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Mieux informé ?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D1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2,09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0,88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2,26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0,61</a:t>
                      </a:r>
                      <a:endParaRPr b="1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+0,17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86%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2,01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0,88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75%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Elèves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1,58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79%*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1,35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76%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D2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1,43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0,95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1,75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0,71</a:t>
                      </a:r>
                      <a:endParaRPr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+0,32</a:t>
                      </a:r>
                      <a:endParaRPr b="1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54%**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1,33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0,92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80%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1,09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1,01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17%**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0,99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0,93</a:t>
                      </a:r>
                      <a:endParaRPr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61%</a:t>
                      </a:r>
                      <a:endParaRPr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4" name="Google Shape;124;g8baf26c2a0_0_8"/>
          <p:cNvSpPr/>
          <p:nvPr/>
        </p:nvSpPr>
        <p:spPr>
          <a:xfrm rot="10800000">
            <a:off x="148325" y="3775600"/>
            <a:ext cx="214200" cy="15876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af26c2a0_0_50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Des améliorations possibles :</a:t>
            </a:r>
            <a:endParaRPr/>
          </a:p>
        </p:txBody>
      </p:sp>
      <p:sp>
        <p:nvSpPr>
          <p:cNvPr id="131" name="Google Shape;131;g8baf26c2a0_0_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élèves</a:t>
            </a:r>
            <a:endParaRPr/>
          </a:p>
        </p:txBody>
      </p:sp>
      <p:graphicFrame>
        <p:nvGraphicFramePr>
          <p:cNvPr id="132" name="Google Shape;132;g8baf26c2a0_0_50"/>
          <p:cNvGraphicFramePr/>
          <p:nvPr/>
        </p:nvGraphicFramePr>
        <p:xfrm>
          <a:off x="1334875" y="1866900"/>
          <a:ext cx="7278825" cy="490686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117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6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Statut</a:t>
                      </a:r>
                      <a:endParaRPr sz="11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Elèves</a:t>
                      </a:r>
                      <a:endParaRPr sz="11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Civil / Master / Autres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72%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14%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9%</a:t>
                      </a:r>
                      <a:endParaRPr sz="11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Adhérent PA / Envisage d’adhérer / non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61%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18%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3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b="1">
                          <a:solidFill>
                            <a:schemeClr val="dk1"/>
                          </a:solidFill>
                        </a:rPr>
                        <a:t>Thèmes</a:t>
                      </a:r>
                      <a:endParaRPr sz="9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Satisfait</a:t>
                      </a:r>
                      <a:endParaRPr sz="11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correct</a:t>
                      </a:r>
                      <a:endParaRPr sz="11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ns</a:t>
                      </a:r>
                      <a:endParaRPr sz="1100" b="1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Accueil PA</a:t>
                      </a:r>
                      <a:endParaRPr sz="1100"/>
                    </a:p>
                  </a:txBody>
                  <a:tcPr marL="91425" marR="91425" marT="91425" marB="91425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adhésion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67,2%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22,7%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5,9%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intégration élèves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65,6%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18,5%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intégration diplômes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54,6%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11,8%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6,7%</a:t>
                      </a:r>
                      <a:endParaRPr sz="11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300">
                <a:tc row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Rencontres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infos carrières (journées, ateliers)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51%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21,6%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17,6%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Aide aux associations d’élève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42,2%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23,5%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2,9%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prépa. entretiens recrutement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44,2%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20,6%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15,7%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Orga. manifestations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44,1%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28,4%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8,8%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Parrainage étrangers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>
                          <a:solidFill>
                            <a:schemeClr val="dk1"/>
                          </a:solidFill>
                        </a:rPr>
                        <a:t>30,3%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11,8%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3,9%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Recherche de stages (P1: étrangers)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27,4%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30,4%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16,7%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3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Appui au logement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26,4%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/>
                        <a:t>26,5%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/>
                        <a:t>26,5%</a:t>
                      </a:r>
                      <a:endParaRPr sz="11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3" name="Google Shape;133;g8baf26c2a0_0_50"/>
          <p:cNvSpPr/>
          <p:nvPr/>
        </p:nvSpPr>
        <p:spPr>
          <a:xfrm rot="10800000">
            <a:off x="953525" y="3318500"/>
            <a:ext cx="266400" cy="994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8baf26c2a0_0_50"/>
          <p:cNvSpPr/>
          <p:nvPr/>
        </p:nvSpPr>
        <p:spPr>
          <a:xfrm rot="10800000">
            <a:off x="953525" y="4308900"/>
            <a:ext cx="266400" cy="2549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baf26c2a0_0_15"/>
          <p:cNvSpPr txBox="1">
            <a:spLocks noGrp="1"/>
          </p:cNvSpPr>
          <p:nvPr>
            <p:ph type="body" idx="1"/>
          </p:nvPr>
        </p:nvSpPr>
        <p:spPr>
          <a:xfrm>
            <a:off x="381000" y="13716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/>
              <a:t>Connaissance / attentes 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latin typeface="Arial"/>
                <a:ea typeface="Arial"/>
                <a:cs typeface="Arial"/>
                <a:sym typeface="Arial"/>
              </a:rPr>
              <a:t>*: question séparée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D1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2020,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D2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Cotisants récents (une fois au moins depuis 2015),</a:t>
            </a:r>
            <a:r>
              <a:rPr lang="fr-FR" sz="1200" b="1">
                <a:latin typeface="Arial"/>
                <a:ea typeface="Arial"/>
                <a:cs typeface="Arial"/>
                <a:sym typeface="Arial"/>
              </a:rPr>
              <a:t> D3</a:t>
            </a:r>
            <a:r>
              <a:rPr lang="fr-FR" sz="1200">
                <a:latin typeface="Arial"/>
                <a:ea typeface="Arial"/>
                <a:cs typeface="Arial"/>
                <a:sym typeface="Arial"/>
              </a:rPr>
              <a:t>: Jamais ou anciens cotisants</a:t>
            </a:r>
            <a:endParaRPr sz="120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8baf26c2a0_0_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Les activités et services</a:t>
            </a:r>
            <a:endParaRPr/>
          </a:p>
        </p:txBody>
      </p:sp>
      <p:graphicFrame>
        <p:nvGraphicFramePr>
          <p:cNvPr id="142" name="Google Shape;142;g8baf26c2a0_0_15"/>
          <p:cNvGraphicFramePr/>
          <p:nvPr/>
        </p:nvGraphicFramePr>
        <p:xfrm>
          <a:off x="457250" y="1943100"/>
          <a:ext cx="8591375" cy="3962100"/>
        </p:xfrm>
        <a:graphic>
          <a:graphicData uri="http://schemas.openxmlformats.org/drawingml/2006/table">
            <a:tbl>
              <a:tblPr>
                <a:noFill/>
                <a:tableStyleId>{22880BFC-BB76-49DE-8959-658529292DDC}</a:tableStyleId>
              </a:tblPr>
              <a:tblGrid>
                <a:gridCol w="298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D2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D3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Elèves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Accès à la communauté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91,2% / </a:t>
                      </a:r>
                      <a:r>
                        <a:rPr lang="fr-FR">
                          <a:solidFill>
                            <a:schemeClr val="dk1"/>
                          </a:solidFill>
                        </a:rPr>
                        <a:t>P2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78,9% / P2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45,9% / </a:t>
                      </a:r>
                      <a:r>
                        <a:rPr lang="fr-FR" b="1"/>
                        <a:t>P1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69% / P2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Groupes Pro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62,2%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34,9%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15,1%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Maison des Ponts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60,8%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41,3%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25,8%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27%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Événements conviviaux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55,4% /P6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36,7% / P3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23,9% / P3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na / </a:t>
                      </a:r>
                      <a:r>
                        <a:rPr lang="fr-FR" b="1"/>
                        <a:t>P1</a:t>
                      </a:r>
                      <a:r>
                        <a:rPr lang="fr-FR"/>
                        <a:t> (17%)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Groupes Grandes Ecoles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50%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28,5%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16,4%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4,1%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Service Carrières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49,3%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33,1%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15,1%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-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Assistance (covid, saipc)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32%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Présence réseaux sociaux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28,9%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Développer la visibilité des Ponts*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P1 </a:t>
                      </a:r>
                      <a:r>
                        <a:rPr lang="fr-FR"/>
                        <a:t>(15%)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b="1"/>
                        <a:t>P1 </a:t>
                      </a:r>
                      <a:r>
                        <a:rPr lang="fr-FR"/>
                        <a:t>(16%)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P5 (11%)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/>
                        <a:t>P3 (14%)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3" name="Google Shape;143;g8baf26c2a0_0_15"/>
          <p:cNvSpPr/>
          <p:nvPr/>
        </p:nvSpPr>
        <p:spPr>
          <a:xfrm rot="10800000">
            <a:off x="115325" y="2327800"/>
            <a:ext cx="247200" cy="235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ite P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C91B794BFE664BB3674F4A0249CBC7" ma:contentTypeVersion="13" ma:contentTypeDescription="Crée un document." ma:contentTypeScope="" ma:versionID="e27eb333fb320b51b796d62f58b1b6a5">
  <xsd:schema xmlns:xsd="http://www.w3.org/2001/XMLSchema" xmlns:xs="http://www.w3.org/2001/XMLSchema" xmlns:p="http://schemas.microsoft.com/office/2006/metadata/properties" xmlns:ns2="4b86ae47-82da-4e34-a3d5-370149349a1a" xmlns:ns3="7fd265a7-d11c-487c-91b9-a6c82b4ba1f1" targetNamespace="http://schemas.microsoft.com/office/2006/metadata/properties" ma:root="true" ma:fieldsID="f38c63dcaf19fb77252c080fd439b79a" ns2:_="" ns3:_="">
    <xsd:import namespace="4b86ae47-82da-4e34-a3d5-370149349a1a"/>
    <xsd:import namespace="7fd265a7-d11c-487c-91b9-a6c82b4ba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86ae47-82da-4e34-a3d5-370149349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d265a7-d11c-487c-91b9-a6c82b4ba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fd265a7-d11c-487c-91b9-a6c82b4ba1f1">
      <UserInfo>
        <DisplayName/>
        <AccountId xsi:nil="true"/>
        <AccountType/>
      </UserInfo>
    </SharedWithUsers>
    <MediaLengthInSeconds xmlns="4b86ae47-82da-4e34-a3d5-370149349a1a" xsi:nil="true"/>
  </documentManagement>
</p:properties>
</file>

<file path=customXml/itemProps1.xml><?xml version="1.0" encoding="utf-8"?>
<ds:datastoreItem xmlns:ds="http://schemas.openxmlformats.org/officeDocument/2006/customXml" ds:itemID="{0BDA02A0-1845-4662-85C8-96CBF9388804}"/>
</file>

<file path=customXml/itemProps2.xml><?xml version="1.0" encoding="utf-8"?>
<ds:datastoreItem xmlns:ds="http://schemas.openxmlformats.org/officeDocument/2006/customXml" ds:itemID="{CFEAA33E-3BD6-411C-ADD9-97347152FB9E}"/>
</file>

<file path=customXml/itemProps3.xml><?xml version="1.0" encoding="utf-8"?>
<ds:datastoreItem xmlns:ds="http://schemas.openxmlformats.org/officeDocument/2006/customXml" ds:itemID="{CE671C7C-1D26-44EB-8F92-4F64FD209BB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1576</Words>
  <Application>Microsoft Office PowerPoint</Application>
  <PresentationFormat>Affichage à l'écran (4:3)</PresentationFormat>
  <Paragraphs>635</Paragraphs>
  <Slides>20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Comite PA</vt:lpstr>
      <vt:lpstr>Comité Ponts Alumni</vt:lpstr>
      <vt:lpstr>Ordre du jour</vt:lpstr>
      <vt:lpstr>RESULTATS SONDAGE 2020</vt:lpstr>
      <vt:lpstr>Sondage aux alumni</vt:lpstr>
      <vt:lpstr>Les répondants</vt:lpstr>
      <vt:lpstr>Les populations</vt:lpstr>
      <vt:lpstr>La satisfaction</vt:lpstr>
      <vt:lpstr>Les élèves</vt:lpstr>
      <vt:lpstr>Les activités et services</vt:lpstr>
      <vt:lpstr>Le service carrières</vt:lpstr>
      <vt:lpstr>La communication</vt:lpstr>
      <vt:lpstr>L'École</vt:lpstr>
      <vt:lpstr>La Fondation</vt:lpstr>
      <vt:lpstr>Conclusion</vt:lpstr>
      <vt:lpstr>Préparation du séminaire de rentrée - 18 septembre 2020</vt:lpstr>
      <vt:lpstr>Séminaire de rentrée de Ponts Alumni </vt:lpstr>
      <vt:lpstr>Présentation PowerPoint</vt:lpstr>
      <vt:lpstr>Devoirs de vacances...</vt:lpstr>
      <vt:lpstr>Points divers</vt:lpstr>
      <vt:lpstr>Agenda gouvernance 2e semestre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Ponts Alumni</dc:title>
  <dc:creator>Camille LABORIE</dc:creator>
  <cp:lastModifiedBy>Camille LABORIE</cp:lastModifiedBy>
  <cp:revision>1</cp:revision>
  <dcterms:created xsi:type="dcterms:W3CDTF">2020-04-21T14:22:17Z</dcterms:created>
  <dcterms:modified xsi:type="dcterms:W3CDTF">2020-07-07T18:24:02Z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659800</vt:r8>
  </property>
  <property fmtid="{D5CDD505-2E9C-101B-9397-08002B2CF9AE}" pid="3" name="ContentTypeId">
    <vt:lpwstr>0x0101006EC91B794BFE664BB3674F4A0249CBC7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</Properties>
</file>