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4"/>
  </p:notesMasterIdLst>
  <p:sldIdLst>
    <p:sldId id="256" r:id="rId4"/>
    <p:sldId id="299" r:id="rId5"/>
    <p:sldId id="300" r:id="rId6"/>
    <p:sldId id="305" r:id="rId7"/>
    <p:sldId id="306" r:id="rId8"/>
    <p:sldId id="308" r:id="rId9"/>
    <p:sldId id="304" r:id="rId10"/>
    <p:sldId id="303" r:id="rId11"/>
    <p:sldId id="307" r:id="rId12"/>
    <p:sldId id="30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6A0970-AB5F-4CF0-9347-E2B62803C168}" type="datetimeFigureOut">
              <a:rPr lang="fr-FR" smtClean="0"/>
              <a:t>15/09/2023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826551-36BB-46AC-A6FB-63BC74AC5BE4}" type="slidenum">
              <a:rPr lang="fr-FR" smtClean="0"/>
              <a:t>‹N°›</a:t>
            </a:fld>
            <a:endParaRPr lang="fr-FR"/>
          </a:p>
        </p:txBody>
      </p:sp>
    </p:spTree>
    <p:extLst>
      <p:ext uri="{BB962C8B-B14F-4D97-AF65-F5344CB8AC3E}">
        <p14:creationId xmlns:p14="http://schemas.microsoft.com/office/powerpoint/2010/main" val="333236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19E55D-5A33-4777-A7A4-71B041ECB424}"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94426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19E55D-5A33-4777-A7A4-71B041ECB424}"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261075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19E55D-5A33-4777-A7A4-71B041ECB424}"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273358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19E55D-5A33-4777-A7A4-71B041ECB424}"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299684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19E55D-5A33-4777-A7A4-71B041ECB424}" type="datetimeFigureOut">
              <a:rPr lang="en-GB" smtClean="0"/>
              <a:t>15/09/2023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142096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19E55D-5A33-4777-A7A4-71B041ECB424}"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833492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19E55D-5A33-4777-A7A4-71B041ECB424}" type="datetimeFigureOut">
              <a:rPr lang="en-GB" smtClean="0"/>
              <a:t>15/09/2023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2552552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19E55D-5A33-4777-A7A4-71B041ECB424}" type="datetimeFigureOut">
              <a:rPr lang="en-GB" smtClean="0"/>
              <a:t>15/09/2023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327675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9E55D-5A33-4777-A7A4-71B041ECB424}" type="datetimeFigureOut">
              <a:rPr lang="en-GB" smtClean="0"/>
              <a:t>15/09/2023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101940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19E55D-5A33-4777-A7A4-71B041ECB424}"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152023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F19E55D-5A33-4777-A7A4-71B041ECB424}" type="datetimeFigureOut">
              <a:rPr lang="en-GB" smtClean="0"/>
              <a:t>15/09/2023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0539DD-B3D2-490F-8D61-3B0A2EF9120A}" type="slidenum">
              <a:rPr lang="en-GB" smtClean="0"/>
              <a:t>‹N°›</a:t>
            </a:fld>
            <a:endParaRPr lang="en-GB"/>
          </a:p>
        </p:txBody>
      </p:sp>
    </p:spTree>
    <p:extLst>
      <p:ext uri="{BB962C8B-B14F-4D97-AF65-F5344CB8AC3E}">
        <p14:creationId xmlns:p14="http://schemas.microsoft.com/office/powerpoint/2010/main" val="221656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9E55D-5A33-4777-A7A4-71B041ECB424}" type="datetimeFigureOut">
              <a:rPr lang="en-GB" smtClean="0"/>
              <a:t>15/09/2023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539DD-B3D2-490F-8D61-3B0A2EF9120A}" type="slidenum">
              <a:rPr lang="en-GB" smtClean="0"/>
              <a:t>‹N°›</a:t>
            </a:fld>
            <a:endParaRPr lang="en-GB"/>
          </a:p>
        </p:txBody>
      </p:sp>
    </p:spTree>
    <p:extLst>
      <p:ext uri="{BB962C8B-B14F-4D97-AF65-F5344CB8AC3E}">
        <p14:creationId xmlns:p14="http://schemas.microsoft.com/office/powerpoint/2010/main" val="301967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736491" y="160812"/>
            <a:ext cx="2347225" cy="1145446"/>
          </a:xfrm>
          <a:prstGeom prst="rect">
            <a:avLst/>
          </a:prstGeom>
        </p:spPr>
      </p:pic>
      <p:sp>
        <p:nvSpPr>
          <p:cNvPr id="7" name="Sous-titre 6">
            <a:extLst>
              <a:ext uri="{FF2B5EF4-FFF2-40B4-BE49-F238E27FC236}">
                <a16:creationId xmlns:a16="http://schemas.microsoft.com/office/drawing/2014/main" id="{C72327D6-8445-5BA1-75F3-CB1A76652E54}"/>
              </a:ext>
            </a:extLst>
          </p:cNvPr>
          <p:cNvSpPr>
            <a:spLocks noGrp="1"/>
          </p:cNvSpPr>
          <p:nvPr>
            <p:ph type="subTitle" idx="1"/>
          </p:nvPr>
        </p:nvSpPr>
        <p:spPr>
          <a:xfrm>
            <a:off x="2739483" y="2687634"/>
            <a:ext cx="9144000" cy="1655762"/>
          </a:xfrm>
        </p:spPr>
        <p:txBody>
          <a:bodyPr/>
          <a:lstStyle/>
          <a:p>
            <a:r>
              <a:rPr lang="fr-FR" sz="3200" b="1">
                <a:solidFill>
                  <a:schemeClr val="accent1">
                    <a:lumMod val="50000"/>
                  </a:schemeClr>
                </a:solidFill>
                <a:latin typeface="Poppins Medium" panose="00000600000000000000" pitchFamily="2" charset="0"/>
                <a:cs typeface="Poppins Medium" panose="00000600000000000000" pitchFamily="2" charset="0"/>
              </a:rPr>
              <a:t>Séminaire Ponts Alumni</a:t>
            </a:r>
          </a:p>
          <a:p>
            <a:r>
              <a:rPr lang="fr-FR" b="1">
                <a:solidFill>
                  <a:schemeClr val="accent1">
                    <a:lumMod val="50000"/>
                  </a:schemeClr>
                </a:solidFill>
                <a:latin typeface="Poppins Medium" panose="00000600000000000000" pitchFamily="2" charset="0"/>
                <a:cs typeface="Poppins Medium" panose="00000600000000000000" pitchFamily="2" charset="0"/>
              </a:rPr>
              <a:t>Analyse sondage cotisations 2020</a:t>
            </a:r>
            <a:endParaRPr lang="fr-FR" sz="1800" b="1">
              <a:solidFill>
                <a:schemeClr val="accent1">
                  <a:lumMod val="50000"/>
                </a:schemeClr>
              </a:solidFill>
              <a:latin typeface="Poppins Medium" panose="00000600000000000000" pitchFamily="2" charset="0"/>
              <a:cs typeface="Poppins Medium" panose="00000600000000000000" pitchFamily="2" charset="0"/>
            </a:endParaRPr>
          </a:p>
        </p:txBody>
      </p:sp>
      <p:sp>
        <p:nvSpPr>
          <p:cNvPr id="2" name="ZoneTexte 1">
            <a:extLst>
              <a:ext uri="{FF2B5EF4-FFF2-40B4-BE49-F238E27FC236}">
                <a16:creationId xmlns:a16="http://schemas.microsoft.com/office/drawing/2014/main" id="{FF155D84-9FC7-427A-1E1F-62DAB96521A9}"/>
              </a:ext>
            </a:extLst>
          </p:cNvPr>
          <p:cNvSpPr txBox="1"/>
          <p:nvPr/>
        </p:nvSpPr>
        <p:spPr>
          <a:xfrm>
            <a:off x="4638904" y="4371277"/>
            <a:ext cx="5295399" cy="400110"/>
          </a:xfrm>
          <a:prstGeom prst="rect">
            <a:avLst/>
          </a:prstGeom>
          <a:noFill/>
        </p:spPr>
        <p:txBody>
          <a:bodyPr wrap="square" rtlCol="0">
            <a:spAutoFit/>
          </a:bodyPr>
          <a:lstStyle/>
          <a:p>
            <a:pPr algn="ctr"/>
            <a:r>
              <a:rPr lang="fr-FR" sz="2000" b="1">
                <a:solidFill>
                  <a:schemeClr val="accent1">
                    <a:lumMod val="50000"/>
                  </a:schemeClr>
                </a:solidFill>
                <a:latin typeface="Poppins Medium" panose="00000600000000000000" pitchFamily="2" charset="0"/>
                <a:cs typeface="Poppins Medium" panose="00000600000000000000" pitchFamily="2" charset="0"/>
              </a:rPr>
              <a:t>14 octobre 2023</a:t>
            </a:r>
          </a:p>
        </p:txBody>
      </p:sp>
      <p:pic>
        <p:nvPicPr>
          <p:cNvPr id="3" name="Espace réservé pour une image  5" descr="Une image contenant arbre, extérieur, bâtiment, maison&#10;&#10;Description générée automatiquement">
            <a:extLst>
              <a:ext uri="{FF2B5EF4-FFF2-40B4-BE49-F238E27FC236}">
                <a16:creationId xmlns:a16="http://schemas.microsoft.com/office/drawing/2014/main" id="{332DD821-D496-894B-30D2-79D2BD7958D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025" r="16028" b="3"/>
          <a:stretch/>
        </p:blipFill>
        <p:spPr>
          <a:xfrm>
            <a:off x="728878" y="836271"/>
            <a:ext cx="2642567" cy="5185458"/>
          </a:xfrm>
          <a:prstGeom prst="rect">
            <a:avLst/>
          </a:prstGeom>
          <a:noFill/>
        </p:spPr>
      </p:pic>
    </p:spTree>
    <p:extLst>
      <p:ext uri="{BB962C8B-B14F-4D97-AF65-F5344CB8AC3E}">
        <p14:creationId xmlns:p14="http://schemas.microsoft.com/office/powerpoint/2010/main" val="87897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Quelles sont les pistes pour Ponts Alumni ?</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fontScale="92500" lnSpcReduction="20000"/>
          </a:bodyPr>
          <a:lstStyle/>
          <a:p>
            <a:pPr marL="0" indent="0">
              <a:spcBef>
                <a:spcPct val="0"/>
              </a:spcBef>
              <a:buNone/>
            </a:pPr>
            <a:endParaRPr lang="fr-FR" sz="20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q"/>
            </a:pPr>
            <a:r>
              <a:rPr lang="fr-FR" sz="3200">
                <a:solidFill>
                  <a:schemeClr val="accent1">
                    <a:lumMod val="50000"/>
                  </a:schemeClr>
                </a:solidFill>
                <a:ea typeface="+mj-ea"/>
                <a:cs typeface="Poppins Medium" panose="020B0502040204020203" pitchFamily="2" charset="0"/>
              </a:rPr>
              <a:t> </a:t>
            </a:r>
            <a:r>
              <a:rPr lang="fr-FR" sz="2400">
                <a:solidFill>
                  <a:schemeClr val="accent1">
                    <a:lumMod val="50000"/>
                  </a:schemeClr>
                </a:solidFill>
                <a:ea typeface="+mj-ea"/>
                <a:cs typeface="Poppins Medium" panose="020B0502040204020203" pitchFamily="2" charset="0"/>
              </a:rPr>
              <a:t>le prix sera toujours trop élevé par rapports aux apports: le « retour sur investissement » n’est pas quantifiable.</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Communiquer pour convaincre</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populations différentes, donc communiquer différemment suivant les publics visés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Exploiter le « je cotise quand j’en ai besoin »: événements systématiquement payants pour non adhérents, au bout de 2/3 cotisation plus intéressante, proposer l’adhésion lors de l’inscription ou post/évènement…</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a:t>
            </a:r>
            <a:r>
              <a:rPr lang="fr-FR" sz="2400" err="1">
                <a:solidFill>
                  <a:schemeClr val="accent1">
                    <a:lumMod val="50000"/>
                  </a:schemeClr>
                </a:solidFill>
                <a:ea typeface="+mj-ea"/>
                <a:cs typeface="Poppins Medium" panose="020B0502040204020203" pitchFamily="2" charset="0"/>
              </a:rPr>
              <a:t>alumni</a:t>
            </a:r>
            <a:r>
              <a:rPr lang="fr-FR" sz="2400">
                <a:solidFill>
                  <a:schemeClr val="accent1">
                    <a:lumMod val="50000"/>
                  </a:schemeClr>
                </a:solidFill>
                <a:ea typeface="+mj-ea"/>
                <a:cs typeface="Poppins Medium" panose="020B0502040204020203" pitchFamily="2" charset="0"/>
              </a:rPr>
              <a:t> des ponts= appartient à une même communauté, faire vivre l’association, c’est la garantie de faire perdurer ce lien entre anciens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Ne pas perdre le contact, faire venir les </a:t>
            </a:r>
            <a:r>
              <a:rPr lang="fr-FR" sz="2400" err="1">
                <a:solidFill>
                  <a:schemeClr val="accent1">
                    <a:lumMod val="50000"/>
                  </a:schemeClr>
                </a:solidFill>
                <a:ea typeface="+mj-ea"/>
                <a:cs typeface="Poppins Medium" panose="020B0502040204020203" pitchFamily="2" charset="0"/>
              </a:rPr>
              <a:t>alumni</a:t>
            </a:r>
            <a:r>
              <a:rPr lang="fr-FR" sz="2400">
                <a:solidFill>
                  <a:schemeClr val="accent1">
                    <a:lumMod val="50000"/>
                  </a:schemeClr>
                </a:solidFill>
                <a:ea typeface="+mj-ea"/>
                <a:cs typeface="Poppins Medium" panose="020B0502040204020203" pitchFamily="2" charset="0"/>
              </a:rPr>
              <a:t> à un évènement, même si seulement de temps en temps, pour incarner l’association et donner envie de revenir… et d’adhérer bien sûr.</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L’atout de la </a:t>
            </a:r>
            <a:r>
              <a:rPr lang="fr-FR" sz="2400" err="1">
                <a:solidFill>
                  <a:schemeClr val="accent1">
                    <a:lumMod val="50000"/>
                  </a:schemeClr>
                </a:solidFill>
                <a:ea typeface="+mj-ea"/>
                <a:cs typeface="Poppins Medium" panose="020B0502040204020203" pitchFamily="2" charset="0"/>
              </a:rPr>
              <a:t>MdP</a:t>
            </a:r>
            <a:r>
              <a:rPr lang="fr-FR" sz="2400">
                <a:solidFill>
                  <a:schemeClr val="accent1">
                    <a:lumMod val="50000"/>
                  </a:schemeClr>
                </a:solidFill>
                <a:ea typeface="+mj-ea"/>
                <a:cs typeface="Poppins Medium" panose="020B0502040204020203" pitchFamily="2" charset="0"/>
              </a:rPr>
              <a:t>, celui de la richesse des parcours divers des </a:t>
            </a:r>
            <a:r>
              <a:rPr lang="fr-FR" sz="2400" err="1">
                <a:solidFill>
                  <a:schemeClr val="accent1">
                    <a:lumMod val="50000"/>
                  </a:schemeClr>
                </a:solidFill>
                <a:ea typeface="+mj-ea"/>
                <a:cs typeface="Poppins Medium" panose="020B0502040204020203" pitchFamily="2" charset="0"/>
              </a:rPr>
              <a:t>alumni</a:t>
            </a:r>
            <a:endParaRPr lang="fr-FR" sz="24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Le lien avec l’Ecole, essentiel pour que les élèves rejoignent l’association une fois diplômés, évènement festif soirée de gala </a:t>
            </a:r>
            <a:r>
              <a:rPr lang="fr-FR" sz="2400" err="1">
                <a:solidFill>
                  <a:schemeClr val="accent1">
                    <a:lumMod val="50000"/>
                  </a:schemeClr>
                </a:solidFill>
                <a:ea typeface="+mj-ea"/>
                <a:cs typeface="Poppins Medium" panose="020B0502040204020203" pitchFamily="2" charset="0"/>
              </a:rPr>
              <a:t>ecole</a:t>
            </a:r>
            <a:r>
              <a:rPr lang="fr-FR" sz="2400">
                <a:solidFill>
                  <a:schemeClr val="accent1">
                    <a:lumMod val="50000"/>
                  </a:schemeClr>
                </a:solidFill>
                <a:ea typeface="+mj-ea"/>
                <a:cs typeface="Poppins Medium" panose="020B0502040204020203" pitchFamily="2" charset="0"/>
              </a:rPr>
              <a:t>/profs/élèves </a:t>
            </a:r>
            <a:r>
              <a:rPr lang="fr-FR" sz="2400" err="1">
                <a:solidFill>
                  <a:schemeClr val="accent1">
                    <a:lumMod val="50000"/>
                  </a:schemeClr>
                </a:solidFill>
                <a:ea typeface="+mj-ea"/>
                <a:cs typeface="Poppins Medium" panose="020B0502040204020203" pitchFamily="2" charset="0"/>
              </a:rPr>
              <a:t>alumni</a:t>
            </a:r>
            <a:r>
              <a:rPr lang="fr-FR" sz="2400">
                <a:solidFill>
                  <a:schemeClr val="accent1">
                    <a:lumMod val="50000"/>
                  </a:schemeClr>
                </a:solidFill>
                <a:ea typeface="+mj-ea"/>
                <a:cs typeface="Poppins Medium" panose="020B0502040204020203" pitchFamily="2" charset="0"/>
              </a:rPr>
              <a:t> tous les ans ?</a:t>
            </a:r>
          </a:p>
          <a:p>
            <a:pPr marL="1371600" lvl="3" indent="0">
              <a:spcBef>
                <a:spcPct val="0"/>
              </a:spcBef>
              <a:buNone/>
            </a:pPr>
            <a:r>
              <a:rPr lang="fr-FR" sz="2400">
                <a:solidFill>
                  <a:schemeClr val="accent1">
                    <a:lumMod val="50000"/>
                  </a:schemeClr>
                </a:solidFill>
                <a:ea typeface="+mj-ea"/>
                <a:cs typeface="Poppins Medium" panose="020B0502040204020203" pitchFamily="2" charset="0"/>
              </a:rPr>
              <a:t> </a:t>
            </a:r>
          </a:p>
          <a:p>
            <a:pPr lvl="3">
              <a:spcBef>
                <a:spcPct val="0"/>
              </a:spcBef>
              <a:buFont typeface="Wingdings" panose="05000000000000000000" pitchFamily="2" charset="2"/>
              <a:buChar char="Ø"/>
            </a:pPr>
            <a:endParaRPr lang="fr-FR" sz="32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242750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Analyse des réponses au sondage réalisé en 2020 </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69794" y="1795346"/>
            <a:ext cx="10484005" cy="4381617"/>
          </a:xfrm>
        </p:spPr>
        <p:txBody>
          <a:bodyPr/>
          <a:lstStyle/>
          <a:p>
            <a:pPr marL="0" indent="0">
              <a:spcBef>
                <a:spcPct val="0"/>
              </a:spcBef>
              <a:buNone/>
            </a:pPr>
            <a:r>
              <a:rPr lang="fr-FR">
                <a:solidFill>
                  <a:schemeClr val="accent1">
                    <a:lumMod val="50000"/>
                  </a:schemeClr>
                </a:solidFill>
                <a:ea typeface="+mj-ea"/>
                <a:cs typeface="Poppins Medium" panose="020B0502040204020203" pitchFamily="2" charset="0"/>
              </a:rPr>
              <a:t>3 catégories: </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Elèves</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Alumni ayant déjà cotisé</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Alumni n’ayant jamais cotisé (ou avant 2015)</a:t>
            </a:r>
          </a:p>
          <a:p>
            <a:pPr lvl="1">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marL="0" indent="0">
              <a:spcBef>
                <a:spcPct val="0"/>
              </a:spcBef>
              <a:buNone/>
            </a:pPr>
            <a:r>
              <a:rPr lang="fr-FR">
                <a:solidFill>
                  <a:schemeClr val="accent1">
                    <a:lumMod val="50000"/>
                  </a:schemeClr>
                </a:solidFill>
                <a:ea typeface="+mj-ea"/>
                <a:cs typeface="Poppins Medium" panose="020B0502040204020203" pitchFamily="2" charset="0"/>
              </a:rPr>
              <a:t>Classement des raisons principales de non cotisation</a:t>
            </a:r>
          </a:p>
          <a:p>
            <a:pPr marL="0" indent="0">
              <a:spcBef>
                <a:spcPct val="0"/>
              </a:spcBef>
              <a:buNone/>
            </a:pPr>
            <a:r>
              <a:rPr lang="fr-FR">
                <a:solidFill>
                  <a:schemeClr val="accent1">
                    <a:lumMod val="50000"/>
                  </a:schemeClr>
                </a:solidFill>
                <a:ea typeface="+mj-ea"/>
                <a:cs typeface="Poppins Medium" panose="020B0502040204020203" pitchFamily="2" charset="0"/>
              </a:rPr>
              <a:t>Synthèse des verbatim</a:t>
            </a:r>
          </a:p>
          <a:p>
            <a:pPr lvl="1">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marL="457200" lvl="1" indent="0">
              <a:spcBef>
                <a:spcPct val="0"/>
              </a:spcBef>
              <a:buNone/>
            </a:pPr>
            <a:endParaRPr lang="fr-FR">
              <a:solidFill>
                <a:schemeClr val="accent1">
                  <a:lumMod val="50000"/>
                </a:schemeClr>
              </a:solidFill>
              <a:ea typeface="+mj-ea"/>
              <a:cs typeface="Poppins Medium" panose="020B0502040204020203" pitchFamily="2" charset="0"/>
            </a:endParaRPr>
          </a:p>
          <a:p>
            <a:pPr lvl="1">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marL="0" indent="0">
              <a:buNone/>
            </a:pPr>
            <a:endParaRPr lang="fr-FR"/>
          </a:p>
        </p:txBody>
      </p:sp>
    </p:spTree>
    <p:extLst>
      <p:ext uri="{BB962C8B-B14F-4D97-AF65-F5344CB8AC3E}">
        <p14:creationId xmlns:p14="http://schemas.microsoft.com/office/powerpoint/2010/main" val="220171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Elèves</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fontScale="92500" lnSpcReduction="20000"/>
          </a:bodyPr>
          <a:lstStyle/>
          <a:p>
            <a:pPr marL="457200" lvl="1" indent="0">
              <a:spcBef>
                <a:spcPct val="0"/>
              </a:spcBef>
              <a:buNone/>
            </a:pPr>
            <a:r>
              <a:rPr lang="fr-FR" sz="2000" b="1">
                <a:solidFill>
                  <a:schemeClr val="accent1">
                    <a:lumMod val="50000"/>
                  </a:schemeClr>
                </a:solidFill>
                <a:ea typeface="+mj-ea"/>
                <a:cs typeface="Poppins Medium" panose="020B0502040204020203" pitchFamily="2" charset="0"/>
              </a:rPr>
              <a:t>Question:  Les jeunes diplômés bénéficient d’un tarif de cotisation préférentiel pendant les six années qui suivent leur sortie de l’Ecole, compris entre 75€ et 105€. Pensez-vous  utile d'adhérer à la sortie de l’Ecole ? (48 réponses)</a:t>
            </a:r>
          </a:p>
          <a:p>
            <a:pPr marL="457200" lvl="1" indent="0">
              <a:spcBef>
                <a:spcPct val="0"/>
              </a:spcBef>
              <a:buNone/>
            </a:pPr>
            <a:r>
              <a:rPr lang="fr-FR" sz="2000" b="1">
                <a:solidFill>
                  <a:schemeClr val="accent1">
                    <a:lumMod val="50000"/>
                  </a:schemeClr>
                </a:solidFill>
                <a:ea typeface="+mj-ea"/>
                <a:cs typeface="Poppins Medium" panose="020B0502040204020203" pitchFamily="2" charset="0"/>
              </a:rPr>
              <a:t>Pouvez-vous nous préciser les raisons de votre hésitation à cotiser à Ponts Alumni dès votre</a:t>
            </a:r>
          </a:p>
          <a:p>
            <a:pPr marL="457200" lvl="1" indent="0">
              <a:spcBef>
                <a:spcPct val="0"/>
              </a:spcBef>
              <a:buNone/>
            </a:pPr>
            <a:r>
              <a:rPr lang="fr-FR" sz="2000" b="1">
                <a:solidFill>
                  <a:schemeClr val="accent1">
                    <a:lumMod val="50000"/>
                  </a:schemeClr>
                </a:solidFill>
                <a:ea typeface="+mj-ea"/>
                <a:cs typeface="Poppins Medium" panose="020B0502040204020203" pitchFamily="2" charset="0"/>
              </a:rPr>
              <a:t>sortie de l'Ecole ? (20 réponses)</a:t>
            </a:r>
          </a:p>
          <a:p>
            <a:pPr lvl="2">
              <a:spcBef>
                <a:spcPct val="0"/>
              </a:spcBef>
              <a:buFont typeface="Wingdings" panose="05000000000000000000" pitchFamily="2" charset="2"/>
              <a:buChar char="q"/>
            </a:pPr>
            <a:endParaRPr lang="fr-FR" sz="2400">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Leurs intentions à la sortie de l’Ecole:</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Sûrs de cotiser (25)</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Vont peut-être cotiser (25)</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Probablement pas (7)</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Sans opinion (5)</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Sûrs de ne pas cotiser (2)</a:t>
            </a:r>
          </a:p>
          <a:p>
            <a:pPr lvl="3">
              <a:spcBef>
                <a:spcPct val="0"/>
              </a:spcBef>
              <a:buFont typeface="Wingdings" panose="05000000000000000000" pitchFamily="2" charset="2"/>
              <a:buChar char="Ø"/>
            </a:pPr>
            <a:endParaRPr lang="fr-FR" sz="24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Ø"/>
            </a:pPr>
            <a:endParaRPr lang="fr-FR" sz="2400">
              <a:solidFill>
                <a:schemeClr val="accent1">
                  <a:lumMod val="50000"/>
                </a:schemeClr>
              </a:solidFill>
              <a:ea typeface="+mj-ea"/>
              <a:cs typeface="Poppins Medium" panose="020B0502040204020203" pitchFamily="2" charset="0"/>
            </a:endParaRPr>
          </a:p>
          <a:p>
            <a:pPr marL="914400" lvl="2" indent="0">
              <a:spcBef>
                <a:spcPct val="0"/>
              </a:spcBef>
              <a:buNone/>
            </a:pPr>
            <a:r>
              <a:rPr lang="fr-FR" sz="2400">
                <a:solidFill>
                  <a:schemeClr val="accent1">
                    <a:lumMod val="50000"/>
                  </a:schemeClr>
                </a:solidFill>
                <a:ea typeface="+mj-ea"/>
                <a:cs typeface="Poppins Medium" panose="020B0502040204020203" pitchFamily="2" charset="0"/>
              </a:rPr>
              <a:t> </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Principales raisons:</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Cotisation trop chère</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Déjà membre d’une autre association </a:t>
            </a:r>
            <a:r>
              <a:rPr lang="fr-FR" sz="2400" err="1">
                <a:solidFill>
                  <a:schemeClr val="accent1">
                    <a:lumMod val="50000"/>
                  </a:schemeClr>
                </a:solidFill>
                <a:ea typeface="+mj-ea"/>
                <a:cs typeface="Poppins Medium" panose="020B0502040204020203" pitchFamily="2" charset="0"/>
              </a:rPr>
              <a:t>d’alumni</a:t>
            </a:r>
            <a:endParaRPr lang="fr-FR" sz="24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Pas d’intérêt</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Méconnaissance de l’association et ses activités</a:t>
            </a:r>
          </a:p>
          <a:p>
            <a:endParaRPr lang="fr-FR"/>
          </a:p>
        </p:txBody>
      </p:sp>
    </p:spTree>
    <p:extLst>
      <p:ext uri="{BB962C8B-B14F-4D97-AF65-F5344CB8AC3E}">
        <p14:creationId xmlns:p14="http://schemas.microsoft.com/office/powerpoint/2010/main" val="307451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pPr marL="457200" lvl="1" indent="0">
              <a:spcBef>
                <a:spcPct val="0"/>
              </a:spcBef>
              <a:buNone/>
            </a:pPr>
            <a:r>
              <a:rPr lang="fr-FR" sz="2800">
                <a:solidFill>
                  <a:schemeClr val="accent1">
                    <a:lumMod val="50000"/>
                  </a:schemeClr>
                </a:solidFill>
                <a:latin typeface="Poppins Medium" panose="020B0502040204020203" pitchFamily="2" charset="0"/>
                <a:cs typeface="Poppins Medium" panose="020B0502040204020203" pitchFamily="2" charset="0"/>
              </a:rPr>
              <a:t>Elèves (verbatim)</a:t>
            </a:r>
            <a:br>
              <a:rPr lang="fr-FR" sz="2800">
                <a:solidFill>
                  <a:schemeClr val="accent1">
                    <a:lumMod val="50000"/>
                  </a:schemeClr>
                </a:solidFill>
                <a:latin typeface="Poppins Medium" panose="020B0502040204020203" pitchFamily="2" charset="0"/>
                <a:cs typeface="Poppins Medium" panose="020B0502040204020203" pitchFamily="2" charset="0"/>
              </a:rPr>
            </a:br>
            <a:endParaRPr lang="fr-FR" sz="2800">
              <a:solidFill>
                <a:schemeClr val="accent1">
                  <a:lumMod val="50000"/>
                </a:schemeClr>
              </a:solidFill>
              <a:latin typeface="Poppins Medium" panose="020B0502040204020203" pitchFamily="2" charset="0"/>
              <a:cs typeface="Poppins Medium" panose="020B0502040204020203" pitchFamily="2" charset="0"/>
            </a:endParaRP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a:bodyPr>
          <a:lstStyle/>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C'est bien que pont </a:t>
            </a:r>
            <a:r>
              <a:rPr lang="fr-FR" err="1">
                <a:solidFill>
                  <a:schemeClr val="accent1">
                    <a:lumMod val="50000"/>
                  </a:schemeClr>
                </a:solidFill>
                <a:ea typeface="+mj-ea"/>
                <a:cs typeface="Poppins Medium" panose="020B0502040204020203" pitchFamily="2" charset="0"/>
              </a:rPr>
              <a:t>alumni</a:t>
            </a:r>
            <a:r>
              <a:rPr lang="fr-FR">
                <a:solidFill>
                  <a:schemeClr val="accent1">
                    <a:lumMod val="50000"/>
                  </a:schemeClr>
                </a:solidFill>
                <a:ea typeface="+mj-ea"/>
                <a:cs typeface="Poppins Medium" panose="020B0502040204020203" pitchFamily="2" charset="0"/>
              </a:rPr>
              <a:t> existe, mais aujourd'hui je ne suis pas intéressée par ce qui s'y passe. J'ai encore mon réseau étudiant et je suis au courant des innovations et évolution du milieu de la construction à travers l'école/ mes cours directement</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Selon les activités de l'association et les informations qui peuvent être transmises. Actuellement je n'ai pas trop vu tout ce que faisait l'association, mais je m'y intéresserai de plus près à l'avenir</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Pas d’évènement organisé pour les diplômes</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Je cotiserai si jamais je pense utiliser le réseau (travail à l'étranger, recherche de stage, envie de changement d'activité...)</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Je ne suis pas convaincu de la nécessité de la cotisation en tant que jeune actif, d'autres moyens de communication (LinkedIn ou le mail des Ponts par exemples) gratuits sont très efficaces, et je ne vois pas ce que Ponts Alumni peut m'apporter en plus</a:t>
            </a:r>
          </a:p>
          <a:p>
            <a:pPr lvl="1">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endParaRPr lang="fr-FR" sz="24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15489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pPr marL="457200" lvl="1" indent="0">
              <a:spcBef>
                <a:spcPct val="0"/>
              </a:spcBef>
              <a:buNone/>
            </a:pPr>
            <a:r>
              <a:rPr lang="fr-FR" sz="2800">
                <a:solidFill>
                  <a:schemeClr val="accent1">
                    <a:lumMod val="50000"/>
                  </a:schemeClr>
                </a:solidFill>
                <a:latin typeface="Poppins Medium" panose="020B0502040204020203" pitchFamily="2" charset="0"/>
                <a:cs typeface="Poppins Medium" panose="020B0502040204020203" pitchFamily="2" charset="0"/>
              </a:rPr>
              <a:t>Elèves (verbatim)</a:t>
            </a:r>
            <a:br>
              <a:rPr lang="fr-FR" sz="2800">
                <a:solidFill>
                  <a:schemeClr val="accent1">
                    <a:lumMod val="50000"/>
                  </a:schemeClr>
                </a:solidFill>
                <a:latin typeface="Poppins Medium" panose="020B0502040204020203" pitchFamily="2" charset="0"/>
                <a:cs typeface="Poppins Medium" panose="020B0502040204020203" pitchFamily="2" charset="0"/>
              </a:rPr>
            </a:br>
            <a:endParaRPr lang="fr-FR" sz="2800">
              <a:solidFill>
                <a:schemeClr val="accent1">
                  <a:lumMod val="50000"/>
                </a:schemeClr>
              </a:solidFill>
              <a:latin typeface="Poppins Medium" panose="020B0502040204020203" pitchFamily="2" charset="0"/>
              <a:cs typeface="Poppins Medium" panose="020B0502040204020203" pitchFamily="2" charset="0"/>
            </a:endParaRP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a:bodyPr>
          <a:lstStyle/>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C’est moins cher pour les promos au-dessous de la mienne</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Je ne me rends pas compte à quel point le fait d'exploiter un réseau peut m'aider dans ma carrière. Surement que j'ai tort actuellement, mais je m'en rendrai compte plus tard. Pour l'instant, en tant qu'étudiant, je pense à autre chose</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Je n'ai pour l'instant pas utilisé activement le réseau Ponts Alumni. Je pense que c'est important de faire vivre le réseau mais je ne sais pas (pour l'instant) comment je pourrais moi y participer</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Besoin de plus de renseignements sur les avantages de cette cotisation</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Pas d’offre utile pour les MS</a:t>
            </a:r>
          </a:p>
          <a:p>
            <a:pPr lvl="1">
              <a:spcBef>
                <a:spcPct val="0"/>
              </a:spcBef>
              <a:buFont typeface="Wingdings" panose="05000000000000000000" pitchFamily="2" charset="2"/>
              <a:buChar char="q"/>
            </a:pPr>
            <a:r>
              <a:rPr lang="fr-FR">
                <a:solidFill>
                  <a:schemeClr val="accent1">
                    <a:lumMod val="50000"/>
                  </a:schemeClr>
                </a:solidFill>
                <a:ea typeface="+mj-ea"/>
                <a:cs typeface="Poppins Medium" panose="020B0502040204020203" pitchFamily="2" charset="0"/>
              </a:rPr>
              <a:t> Barrière de la langue </a:t>
            </a:r>
          </a:p>
          <a:p>
            <a:pPr lvl="1">
              <a:spcBef>
                <a:spcPct val="0"/>
              </a:spcBef>
              <a:buFont typeface="Wingdings" panose="05000000000000000000" pitchFamily="2" charset="2"/>
              <a:buChar char="q"/>
            </a:pPr>
            <a:endParaRPr lang="fr-FR">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endParaRPr lang="fr-FR" sz="24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10079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Alumni n’ayant pas cotisé en 2020, mais au moins une fois depuis 2015</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602598"/>
            <a:ext cx="10515600" cy="5068693"/>
          </a:xfrm>
        </p:spPr>
        <p:txBody>
          <a:bodyPr>
            <a:normAutofit/>
          </a:bodyPr>
          <a:lstStyle/>
          <a:p>
            <a:pPr marL="457200" lvl="1" indent="0">
              <a:spcBef>
                <a:spcPct val="0"/>
              </a:spcBef>
              <a:buNone/>
            </a:pPr>
            <a:r>
              <a:rPr lang="fr-FR" sz="2000" b="1">
                <a:solidFill>
                  <a:schemeClr val="accent1">
                    <a:lumMod val="50000"/>
                  </a:schemeClr>
                </a:solidFill>
                <a:ea typeface="+mj-ea"/>
                <a:cs typeface="Poppins Medium" panose="020B0502040204020203" pitchFamily="2" charset="0"/>
              </a:rPr>
              <a:t>Question: Vous avez adhéré à Ponts Alumni au moins une fois ces dernières années mais vous n’avez pas renouvelé votre adhésion en 2020. Pouvez-vous nous expliquer votre choix ? (92 réponses)</a:t>
            </a:r>
          </a:p>
          <a:p>
            <a:pPr lvl="2">
              <a:spcBef>
                <a:spcPct val="0"/>
              </a:spcBef>
              <a:buFont typeface="Wingdings" panose="05000000000000000000" pitchFamily="2" charset="2"/>
              <a:buChar char="q"/>
            </a:pPr>
            <a:endParaRPr lang="fr-FR" sz="3200">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Principales raisons:</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Cotise 1 fois tous les 2/3 ans (28)</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Cotisation trop chère (25)</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Cotisent quand ils en ont besoin (19)</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Oubli (15)</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Déjà membre d’une autre association </a:t>
            </a:r>
            <a:r>
              <a:rPr lang="fr-FR" sz="2400" err="1">
                <a:solidFill>
                  <a:schemeClr val="accent1">
                    <a:lumMod val="50000"/>
                  </a:schemeClr>
                </a:solidFill>
                <a:ea typeface="+mj-ea"/>
                <a:cs typeface="Poppins Medium" panose="020B0502040204020203" pitchFamily="2" charset="0"/>
              </a:rPr>
              <a:t>d’alumni</a:t>
            </a:r>
            <a:r>
              <a:rPr lang="fr-FR" sz="2400">
                <a:solidFill>
                  <a:schemeClr val="accent1">
                    <a:lumMod val="50000"/>
                  </a:schemeClr>
                </a:solidFill>
                <a:ea typeface="+mj-ea"/>
                <a:cs typeface="Poppins Medium" panose="020B0502040204020203" pitchFamily="2" charset="0"/>
              </a:rPr>
              <a:t> (9=</a:t>
            </a:r>
          </a:p>
          <a:p>
            <a:pPr marL="1371600" lvl="3" indent="0">
              <a:spcBef>
                <a:spcPct val="0"/>
              </a:spcBef>
              <a:buNone/>
            </a:pPr>
            <a:endParaRPr lang="fr-FR" sz="24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Ø"/>
            </a:pPr>
            <a:endParaRPr lang="fr-FR" sz="24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2400317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Alumni n’ayant pas cotisé en 2020, mais au moins une fois depuis 2015 (verbatim)</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a:bodyPr>
          <a:lstStyle/>
          <a:p>
            <a:pPr marL="0" indent="0">
              <a:spcBef>
                <a:spcPct val="0"/>
              </a:spcBef>
              <a:buNone/>
            </a:pPr>
            <a:r>
              <a:rPr lang="fr-FR" sz="2000" b="1">
                <a:solidFill>
                  <a:schemeClr val="accent1">
                    <a:lumMod val="50000"/>
                  </a:schemeClr>
                </a:solidFill>
                <a:ea typeface="+mj-ea"/>
                <a:cs typeface="Poppins Medium" panose="020B0502040204020203" pitchFamily="2" charset="0"/>
              </a:rPr>
              <a:t> </a:t>
            </a:r>
            <a:endParaRPr lang="fr-FR" sz="2000">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La réduction de ressources suite à une période de chômage puis ma mise en retraite a été très importante et m'a conduit à faire des choix</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Cher pour 5 ans après sortie école</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l'apport de </a:t>
            </a:r>
            <a:r>
              <a:rPr lang="fr-FR" sz="2400" err="1">
                <a:solidFill>
                  <a:schemeClr val="accent1">
                    <a:lumMod val="50000"/>
                  </a:schemeClr>
                </a:solidFill>
                <a:ea typeface="+mj-ea"/>
                <a:cs typeface="Poppins Medium" panose="020B0502040204020203" pitchFamily="2" charset="0"/>
              </a:rPr>
              <a:t>l'assoc</a:t>
            </a:r>
            <a:r>
              <a:rPr lang="fr-FR" sz="2400">
                <a:solidFill>
                  <a:schemeClr val="accent1">
                    <a:lumMod val="50000"/>
                  </a:schemeClr>
                </a:solidFill>
                <a:ea typeface="+mj-ea"/>
                <a:cs typeface="Poppins Medium" panose="020B0502040204020203" pitchFamily="2" charset="0"/>
              </a:rPr>
              <a:t> est trop lointain pour justifier l'acquittement d'une cotisation. L'adhésion est une pure perte.</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Etranger : trop cher /monnaie locale</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Insatisfaction des services proposés (MS)</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Ne croit plus en l’utilité de l’association</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Ne cotise plus depuis qu’il /elle est à l’étranger</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Mauvaise expérience : annuaire non reçu, cotisation « perdue »</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Manque de proximité vis-à-vis de l’association</a:t>
            </a: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La revue PCM est très bien</a:t>
            </a:r>
          </a:p>
          <a:p>
            <a:pPr lvl="2">
              <a:spcBef>
                <a:spcPct val="0"/>
              </a:spcBef>
              <a:buFont typeface="Wingdings" panose="05000000000000000000" pitchFamily="2" charset="2"/>
              <a:buChar char="q"/>
            </a:pPr>
            <a:endParaRPr lang="fr-FR" sz="2400">
              <a:solidFill>
                <a:schemeClr val="accent1">
                  <a:lumMod val="50000"/>
                </a:schemeClr>
              </a:solidFill>
              <a:ea typeface="+mj-ea"/>
              <a:cs typeface="Poppins Medium" panose="020B0502040204020203" pitchFamily="2" charset="0"/>
            </a:endParaRPr>
          </a:p>
          <a:p>
            <a:pPr marL="914400" lvl="2" indent="0">
              <a:spcBef>
                <a:spcPct val="0"/>
              </a:spcBef>
              <a:buNone/>
            </a:pPr>
            <a:endParaRPr lang="fr-FR" sz="2400">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endParaRPr lang="fr-FR" sz="24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727311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Alumni n’ayant jamais cotisé ou avant 2015</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a:bodyPr>
          <a:lstStyle/>
          <a:p>
            <a:pPr marL="0" indent="0">
              <a:spcBef>
                <a:spcPct val="0"/>
              </a:spcBef>
              <a:buNone/>
            </a:pPr>
            <a:r>
              <a:rPr lang="fr-FR" sz="2000" b="1">
                <a:solidFill>
                  <a:schemeClr val="accent1">
                    <a:lumMod val="50000"/>
                  </a:schemeClr>
                </a:solidFill>
                <a:ea typeface="+mj-ea"/>
                <a:cs typeface="Poppins Medium" panose="020B0502040204020203" pitchFamily="2" charset="0"/>
              </a:rPr>
              <a:t>Question : Vous n’avez pas adhéré à Ponts Alumni depuis plusieurs années, ni pour l'année en cours, pouvez-vous nous expliquer votre choix ? (116 réponses)</a:t>
            </a:r>
          </a:p>
          <a:p>
            <a:pPr marL="0" indent="0">
              <a:spcBef>
                <a:spcPct val="0"/>
              </a:spcBef>
              <a:buNone/>
            </a:pPr>
            <a:endParaRPr lang="fr-FR" sz="2000">
              <a:solidFill>
                <a:schemeClr val="accent1">
                  <a:lumMod val="50000"/>
                </a:schemeClr>
              </a:solidFill>
              <a:ea typeface="+mj-ea"/>
              <a:cs typeface="Poppins Medium" panose="020B0502040204020203" pitchFamily="2" charset="0"/>
            </a:endParaRPr>
          </a:p>
          <a:p>
            <a:pPr lvl="2">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Principales raisons:</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Cotisation trop chère (42)</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Pas d’intérêt (42)</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Déjà membre d’une autre association </a:t>
            </a:r>
            <a:r>
              <a:rPr lang="fr-FR" sz="2400" err="1">
                <a:solidFill>
                  <a:schemeClr val="accent1">
                    <a:lumMod val="50000"/>
                  </a:schemeClr>
                </a:solidFill>
                <a:ea typeface="+mj-ea"/>
                <a:cs typeface="Poppins Medium" panose="020B0502040204020203" pitchFamily="2" charset="0"/>
              </a:rPr>
              <a:t>d’alumni</a:t>
            </a:r>
            <a:r>
              <a:rPr lang="fr-FR" sz="2400">
                <a:solidFill>
                  <a:schemeClr val="accent1">
                    <a:lumMod val="50000"/>
                  </a:schemeClr>
                </a:solidFill>
                <a:ea typeface="+mj-ea"/>
                <a:cs typeface="Poppins Medium" panose="020B0502040204020203" pitchFamily="2" charset="0"/>
              </a:rPr>
              <a:t> (27)</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1 fois tous les 2/3 ans (13)</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 oubli (8)</a:t>
            </a:r>
          </a:p>
          <a:p>
            <a:pPr lvl="3">
              <a:spcBef>
                <a:spcPct val="0"/>
              </a:spcBef>
              <a:buFont typeface="Wingdings" panose="05000000000000000000" pitchFamily="2" charset="2"/>
              <a:buChar char="Ø"/>
            </a:pPr>
            <a:r>
              <a:rPr lang="fr-FR" sz="2400">
                <a:solidFill>
                  <a:schemeClr val="accent1">
                    <a:lumMod val="50000"/>
                  </a:schemeClr>
                </a:solidFill>
                <a:ea typeface="+mj-ea"/>
                <a:cs typeface="Poppins Medium" panose="020B0502040204020203" pitchFamily="2" charset="0"/>
              </a:rPr>
              <a:t>je cotise lorsque j’en ai besoin (7).</a:t>
            </a:r>
          </a:p>
          <a:p>
            <a:pPr marL="1371600" lvl="3" indent="0">
              <a:spcBef>
                <a:spcPct val="0"/>
              </a:spcBef>
              <a:buNone/>
            </a:pPr>
            <a:endParaRPr lang="fr-FR" sz="32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Ø"/>
            </a:pPr>
            <a:endParaRPr lang="fr-FR" sz="32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134839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328B2-8A65-2AF7-F86F-1962FACD9AD6}"/>
              </a:ext>
            </a:extLst>
          </p:cNvPr>
          <p:cNvSpPr>
            <a:spLocks noGrp="1"/>
          </p:cNvSpPr>
          <p:nvPr>
            <p:ph type="title"/>
          </p:nvPr>
        </p:nvSpPr>
        <p:spPr/>
        <p:txBody>
          <a:bodyPr>
            <a:normAutofit/>
          </a:bodyPr>
          <a:lstStyle/>
          <a:p>
            <a:r>
              <a:rPr lang="fr-FR" sz="2800">
                <a:solidFill>
                  <a:schemeClr val="accent1">
                    <a:lumMod val="50000"/>
                  </a:schemeClr>
                </a:solidFill>
                <a:latin typeface="Poppins Medium" panose="020B0502040204020203" pitchFamily="2" charset="0"/>
                <a:cs typeface="Poppins Medium" panose="020B0502040204020203" pitchFamily="2" charset="0"/>
              </a:rPr>
              <a:t>Alumni n’ayant jamais cotisé ou avant 2015 (verbatim)</a:t>
            </a:r>
          </a:p>
        </p:txBody>
      </p:sp>
      <p:sp>
        <p:nvSpPr>
          <p:cNvPr id="3" name="Espace réservé du contenu 2">
            <a:extLst>
              <a:ext uri="{FF2B5EF4-FFF2-40B4-BE49-F238E27FC236}">
                <a16:creationId xmlns:a16="http://schemas.microsoft.com/office/drawing/2014/main" id="{162BE925-156B-8B59-60A5-2C250885F034}"/>
              </a:ext>
            </a:extLst>
          </p:cNvPr>
          <p:cNvSpPr>
            <a:spLocks noGrp="1"/>
          </p:cNvSpPr>
          <p:nvPr>
            <p:ph idx="1"/>
          </p:nvPr>
        </p:nvSpPr>
        <p:spPr>
          <a:xfrm>
            <a:off x="838200" y="1424181"/>
            <a:ext cx="10515600" cy="5068693"/>
          </a:xfrm>
        </p:spPr>
        <p:txBody>
          <a:bodyPr>
            <a:normAutofit lnSpcReduction="10000"/>
          </a:bodyPr>
          <a:lstStyle/>
          <a:p>
            <a:pPr marL="0" indent="0">
              <a:spcBef>
                <a:spcPct val="0"/>
              </a:spcBef>
              <a:buNone/>
            </a:pPr>
            <a:endParaRPr lang="fr-FR" sz="2000">
              <a:solidFill>
                <a:schemeClr val="accent1">
                  <a:lumMod val="50000"/>
                </a:schemeClr>
              </a:solidFill>
              <a:ea typeface="+mj-ea"/>
              <a:cs typeface="Poppins Medium" panose="020B0502040204020203" pitchFamily="2" charset="0"/>
            </a:endParaRPr>
          </a:p>
          <a:p>
            <a:pPr lvl="3">
              <a:spcBef>
                <a:spcPct val="0"/>
              </a:spcBef>
              <a:buFont typeface="Wingdings" panose="05000000000000000000" pitchFamily="2" charset="2"/>
              <a:buChar char="q"/>
            </a:pPr>
            <a:r>
              <a:rPr lang="fr-FR" sz="3200">
                <a:solidFill>
                  <a:schemeClr val="accent1">
                    <a:lumMod val="50000"/>
                  </a:schemeClr>
                </a:solidFill>
                <a:ea typeface="+mj-ea"/>
                <a:cs typeface="Poppins Medium" panose="020B0502040204020203" pitchFamily="2" charset="0"/>
              </a:rPr>
              <a:t> </a:t>
            </a:r>
            <a:r>
              <a:rPr lang="fr-FR" sz="2400">
                <a:solidFill>
                  <a:schemeClr val="accent1">
                    <a:lumMod val="50000"/>
                  </a:schemeClr>
                </a:solidFill>
                <a:ea typeface="+mj-ea"/>
                <a:cs typeface="Poppins Medium" panose="020B0502040204020203" pitchFamily="2" charset="0"/>
              </a:rPr>
              <a:t>Trop loin de ces questions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Préfère donner à la Fondation</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Ne cotise plus depuis longtemps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Habite trop loin de Paris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Je suis à l’étranger</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Actuellement, le budget personnel est assez limité et nous souffrons de certains problèmes personnels, professionnels et de santé. Mais cela ne saurait tarder. J'ai cotisé dans les années précédentes.</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Pourriez-vous faire un retour sur  les bienfaits de l’association genre prises de poste suite aux actions de l’association, mise en relation junior senior, etc.</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Confus pour moi entre </a:t>
            </a:r>
            <a:r>
              <a:rPr lang="fr-FR" sz="2400" err="1">
                <a:solidFill>
                  <a:schemeClr val="accent1">
                    <a:lumMod val="50000"/>
                  </a:schemeClr>
                </a:solidFill>
                <a:ea typeface="+mj-ea"/>
                <a:cs typeface="Poppins Medium" panose="020B0502040204020203" pitchFamily="2" charset="0"/>
              </a:rPr>
              <a:t>eMBA</a:t>
            </a:r>
            <a:r>
              <a:rPr lang="fr-FR" sz="2400">
                <a:solidFill>
                  <a:schemeClr val="accent1">
                    <a:lumMod val="50000"/>
                  </a:schemeClr>
                </a:solidFill>
                <a:ea typeface="+mj-ea"/>
                <a:cs typeface="Poppins Medium" panose="020B0502040204020203" pitchFamily="2" charset="0"/>
              </a:rPr>
              <a:t> Alumni et Ponts Alumni </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Je suis à l’étranger et ne sais pas comment cotiser</a:t>
            </a:r>
          </a:p>
          <a:p>
            <a:pPr lvl="3">
              <a:spcBef>
                <a:spcPct val="0"/>
              </a:spcBef>
              <a:buFont typeface="Wingdings" panose="05000000000000000000" pitchFamily="2" charset="2"/>
              <a:buChar char="q"/>
            </a:pPr>
            <a:r>
              <a:rPr lang="fr-FR" sz="2400">
                <a:solidFill>
                  <a:schemeClr val="accent1">
                    <a:lumMod val="50000"/>
                  </a:schemeClr>
                </a:solidFill>
                <a:ea typeface="+mj-ea"/>
                <a:cs typeface="Poppins Medium" panose="020B0502040204020203" pitchFamily="2" charset="0"/>
              </a:rPr>
              <a:t> Pas assez d’info sur l’association </a:t>
            </a:r>
          </a:p>
          <a:p>
            <a:pPr marL="1371600" lvl="3" indent="0">
              <a:spcBef>
                <a:spcPct val="0"/>
              </a:spcBef>
              <a:buNone/>
            </a:pPr>
            <a:r>
              <a:rPr lang="fr-FR" sz="2400">
                <a:solidFill>
                  <a:schemeClr val="accent1">
                    <a:lumMod val="50000"/>
                  </a:schemeClr>
                </a:solidFill>
                <a:ea typeface="+mj-ea"/>
                <a:cs typeface="Poppins Medium" panose="020B0502040204020203" pitchFamily="2" charset="0"/>
              </a:rPr>
              <a:t> </a:t>
            </a:r>
          </a:p>
          <a:p>
            <a:pPr lvl="3">
              <a:spcBef>
                <a:spcPct val="0"/>
              </a:spcBef>
              <a:buFont typeface="Wingdings" panose="05000000000000000000" pitchFamily="2" charset="2"/>
              <a:buChar char="Ø"/>
            </a:pPr>
            <a:endParaRPr lang="fr-FR" sz="3200">
              <a:solidFill>
                <a:schemeClr val="accent1">
                  <a:lumMod val="50000"/>
                </a:schemeClr>
              </a:solidFill>
              <a:ea typeface="+mj-ea"/>
              <a:cs typeface="Poppins Medium" panose="020B0502040204020203" pitchFamily="2" charset="0"/>
            </a:endParaRPr>
          </a:p>
          <a:p>
            <a:endParaRPr lang="fr-FR"/>
          </a:p>
        </p:txBody>
      </p:sp>
    </p:spTree>
    <p:extLst>
      <p:ext uri="{BB962C8B-B14F-4D97-AF65-F5344CB8AC3E}">
        <p14:creationId xmlns:p14="http://schemas.microsoft.com/office/powerpoint/2010/main" val="1967925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C91B794BFE664BB3674F4A0249CBC7" ma:contentTypeVersion="19" ma:contentTypeDescription="Crée un document." ma:contentTypeScope="" ma:versionID="8327c97710f3ab6dec5d5fd76223bb34">
  <xsd:schema xmlns:xsd="http://www.w3.org/2001/XMLSchema" xmlns:xs="http://www.w3.org/2001/XMLSchema" xmlns:p="http://schemas.microsoft.com/office/2006/metadata/properties" xmlns:ns2="4b86ae47-82da-4e34-a3d5-370149349a1a" xmlns:ns3="7fd265a7-d11c-487c-91b9-a6c82b4ba1f1" targetNamespace="http://schemas.microsoft.com/office/2006/metadata/properties" ma:root="true" ma:fieldsID="60b279319f4014bbfe01acb6f6a6bf5f" ns2:_="" ns3:_="">
    <xsd:import namespace="4b86ae47-82da-4e34-a3d5-370149349a1a"/>
    <xsd:import namespace="7fd265a7-d11c-487c-91b9-a6c82b4ba1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86ae47-82da-4e34-a3d5-370149349a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alises d’images" ma:readOnly="false" ma:fieldId="{5cf76f15-5ced-4ddc-b409-7134ff3c332f}" ma:taxonomyMulti="true" ma:sspId="0d7c24d3-226c-43af-8423-40d46e5060f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d265a7-d11c-487c-91b9-a6c82b4ba1f1"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8f3f1d6d-c365-45f8-9627-7d2bde1dae3e}" ma:internalName="TaxCatchAll" ma:showField="CatchAllData" ma:web="7fd265a7-d11c-487c-91b9-a6c82b4ba1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DAC753-5679-4916-BC6E-6D03334F10FB}">
  <ds:schemaRefs>
    <ds:schemaRef ds:uri="4b86ae47-82da-4e34-a3d5-370149349a1a"/>
    <ds:schemaRef ds:uri="7fd265a7-d11c-487c-91b9-a6c82b4ba1f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8286D98-D5EC-4ADA-89A9-09748F6CB8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Grand écran</PresentationFormat>
  <Paragraphs>108</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Poppins Medium</vt:lpstr>
      <vt:lpstr>Wingdings</vt:lpstr>
      <vt:lpstr>Office Theme</vt:lpstr>
      <vt:lpstr>Présentation PowerPoint</vt:lpstr>
      <vt:lpstr>Analyse des réponses au sondage réalisé en 2020 </vt:lpstr>
      <vt:lpstr>Elèves</vt:lpstr>
      <vt:lpstr>Elèves (verbatim) </vt:lpstr>
      <vt:lpstr>Elèves (verbatim) </vt:lpstr>
      <vt:lpstr>Alumni n’ayant pas cotisé en 2020, mais au moins une fois depuis 2015</vt:lpstr>
      <vt:lpstr>Alumni n’ayant pas cotisé en 2020, mais au moins une fois depuis 2015 (verbatim)</vt:lpstr>
      <vt:lpstr>Alumni n’ayant jamais cotisé ou avant 2015</vt:lpstr>
      <vt:lpstr>Alumni n’ayant jamais cotisé ou avant 2015 (verbatim)</vt:lpstr>
      <vt:lpstr>Quelles sont les pistes pour Ponts Alumni ?</vt:lpstr>
    </vt:vector>
  </TitlesOfParts>
  <Company>EUROCONTROL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 Gerald</dc:creator>
  <cp:lastModifiedBy>Anne DAIRE</cp:lastModifiedBy>
  <cp:revision>1</cp:revision>
  <dcterms:created xsi:type="dcterms:W3CDTF">2021-10-25T09:38:01Z</dcterms:created>
  <dcterms:modified xsi:type="dcterms:W3CDTF">2023-09-15T11:53:20Z</dcterms:modified>
</cp:coreProperties>
</file>