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1" r:id="rId4"/>
    <p:sldId id="272" r:id="rId5"/>
    <p:sldId id="282" r:id="rId6"/>
    <p:sldId id="281" r:id="rId7"/>
    <p:sldId id="278" r:id="rId8"/>
    <p:sldId id="274" r:id="rId9"/>
    <p:sldId id="279" r:id="rId10"/>
    <p:sldId id="280" r:id="rId11"/>
    <p:sldId id="275" r:id="rId12"/>
    <p:sldId id="277" r:id="rId13"/>
    <p:sldId id="276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F054C4-ED96-4336-A2C9-383A7860B0BC}">
          <p14:sldIdLst>
            <p14:sldId id="256"/>
          </p14:sldIdLst>
        </p14:section>
        <p14:section name="Historique" id="{4CC0010E-6F05-4A19-A071-2DF72B220A5E}">
          <p14:sldIdLst>
            <p14:sldId id="269"/>
            <p14:sldId id="271"/>
            <p14:sldId id="272"/>
            <p14:sldId id="282"/>
            <p14:sldId id="281"/>
            <p14:sldId id="278"/>
            <p14:sldId id="274"/>
            <p14:sldId id="279"/>
            <p14:sldId id="280"/>
            <p14:sldId id="275"/>
            <p14:sldId id="277"/>
            <p14:sldId id="276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2F5D1-52FE-4969-B047-F7FA332E5CF4}" v="217" dt="2020-11-26T10:14:32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567" autoAdjust="0"/>
  </p:normalViewPr>
  <p:slideViewPr>
    <p:cSldViewPr>
      <p:cViewPr>
        <p:scale>
          <a:sx n="80" d="100"/>
          <a:sy n="80" d="100"/>
        </p:scale>
        <p:origin x="-76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LABORIE Ponts Alumni" userId="3dfb48a8e527c234" providerId="LiveId" clId="{3CF2F5D1-52FE-4969-B047-F7FA332E5CF4}"/>
    <pc:docChg chg="undo custSel mod addSld modSld">
      <pc:chgData name="Camille LABORIE Ponts Alumni" userId="3dfb48a8e527c234" providerId="LiveId" clId="{3CF2F5D1-52FE-4969-B047-F7FA332E5CF4}" dt="2020-11-26T10:14:38.622" v="393" actId="14100"/>
      <pc:docMkLst>
        <pc:docMk/>
      </pc:docMkLst>
      <pc:sldChg chg="addSp delSp modSp mod modClrScheme chgLayout">
        <pc:chgData name="Camille LABORIE Ponts Alumni" userId="3dfb48a8e527c234" providerId="LiveId" clId="{3CF2F5D1-52FE-4969-B047-F7FA332E5CF4}" dt="2020-11-26T09:55:52.067" v="315" actId="20577"/>
        <pc:sldMkLst>
          <pc:docMk/>
          <pc:sldMk cId="3543830651" sldId="256"/>
        </pc:sldMkLst>
        <pc:spChg chg="mod">
          <ac:chgData name="Camille LABORIE Ponts Alumni" userId="3dfb48a8e527c234" providerId="LiveId" clId="{3CF2F5D1-52FE-4969-B047-F7FA332E5CF4}" dt="2020-11-26T09:55:52.067" v="315" actId="20577"/>
          <ac:spMkLst>
            <pc:docMk/>
            <pc:sldMk cId="3543830651" sldId="256"/>
            <ac:spMk id="2" creationId="{80BE8B9A-24A6-4A42-B7EB-454DB313C9E3}"/>
          </ac:spMkLst>
        </pc:spChg>
        <pc:spChg chg="del">
          <ac:chgData name="Camille LABORIE Ponts Alumni" userId="3dfb48a8e527c234" providerId="LiveId" clId="{3CF2F5D1-52FE-4969-B047-F7FA332E5CF4}" dt="2020-11-26T09:47:32.099" v="190" actId="26606"/>
          <ac:spMkLst>
            <pc:docMk/>
            <pc:sldMk cId="3543830651" sldId="256"/>
            <ac:spMk id="3" creationId="{A255C3A1-2719-4375-9983-F422DF3190DB}"/>
          </ac:spMkLst>
        </pc:spChg>
        <pc:picChg chg="add mod">
          <ac:chgData name="Camille LABORIE Ponts Alumni" userId="3dfb48a8e527c234" providerId="LiveId" clId="{3CF2F5D1-52FE-4969-B047-F7FA332E5CF4}" dt="2020-11-26T09:47:32.099" v="190" actId="26606"/>
          <ac:picMkLst>
            <pc:docMk/>
            <pc:sldMk cId="3543830651" sldId="256"/>
            <ac:picMk id="5" creationId="{0DC67DF0-B091-4F45-915F-CC28B2C8831A}"/>
          </ac:picMkLst>
        </pc:picChg>
        <pc:picChg chg="add del mod">
          <ac:chgData name="Camille LABORIE Ponts Alumni" userId="3dfb48a8e527c234" providerId="LiveId" clId="{3CF2F5D1-52FE-4969-B047-F7FA332E5CF4}" dt="2020-11-26T09:47:11.092" v="189" actId="478"/>
          <ac:picMkLst>
            <pc:docMk/>
            <pc:sldMk cId="3543830651" sldId="256"/>
            <ac:picMk id="2050" creationId="{3F36BD2D-2642-4172-8B2F-AFC02ED57E56}"/>
          </ac:picMkLst>
        </pc:picChg>
      </pc:sldChg>
      <pc:sldChg chg="addSp delSp modSp mod modAnim">
        <pc:chgData name="Camille LABORIE Ponts Alumni" userId="3dfb48a8e527c234" providerId="LiveId" clId="{3CF2F5D1-52FE-4969-B047-F7FA332E5CF4}" dt="2020-11-26T10:02:43.806" v="361" actId="1076"/>
        <pc:sldMkLst>
          <pc:docMk/>
          <pc:sldMk cId="1049227668" sldId="257"/>
        </pc:sldMkLst>
        <pc:spChg chg="mod">
          <ac:chgData name="Camille LABORIE Ponts Alumni" userId="3dfb48a8e527c234" providerId="LiveId" clId="{3CF2F5D1-52FE-4969-B047-F7FA332E5CF4}" dt="2020-11-26T10:02:39.863" v="359" actId="14100"/>
          <ac:spMkLst>
            <pc:docMk/>
            <pc:sldMk cId="1049227668" sldId="257"/>
            <ac:spMk id="2" creationId="{356EC585-1BB8-4035-B065-7F7DDF22A0B0}"/>
          </ac:spMkLst>
        </pc:spChg>
        <pc:spChg chg="add del mod">
          <ac:chgData name="Camille LABORIE Ponts Alumni" userId="3dfb48a8e527c234" providerId="LiveId" clId="{3CF2F5D1-52FE-4969-B047-F7FA332E5CF4}" dt="2020-11-26T09:59:34.755" v="349" actId="20577"/>
          <ac:spMkLst>
            <pc:docMk/>
            <pc:sldMk cId="1049227668" sldId="257"/>
            <ac:spMk id="3" creationId="{441DBC08-4ED2-4D96-8511-95F574B3089E}"/>
          </ac:spMkLst>
        </pc:spChg>
        <pc:spChg chg="add del">
          <ac:chgData name="Camille LABORIE Ponts Alumni" userId="3dfb48a8e527c234" providerId="LiveId" clId="{3CF2F5D1-52FE-4969-B047-F7FA332E5CF4}" dt="2020-11-26T09:38:15.688" v="15"/>
          <ac:spMkLst>
            <pc:docMk/>
            <pc:sldMk cId="1049227668" sldId="257"/>
            <ac:spMk id="4" creationId="{8D309417-4914-4CD4-AAF6-9662FB64937E}"/>
          </ac:spMkLst>
        </pc:spChg>
        <pc:spChg chg="add del mod">
          <ac:chgData name="Camille LABORIE Ponts Alumni" userId="3dfb48a8e527c234" providerId="LiveId" clId="{3CF2F5D1-52FE-4969-B047-F7FA332E5CF4}" dt="2020-11-26T09:38:14.245" v="14" actId="478"/>
          <ac:spMkLst>
            <pc:docMk/>
            <pc:sldMk cId="1049227668" sldId="257"/>
            <ac:spMk id="5" creationId="{6F7ECD82-958E-479C-81AB-E51695F135DE}"/>
          </ac:spMkLst>
        </pc:spChg>
        <pc:picChg chg="add mod">
          <ac:chgData name="Camille LABORIE Ponts Alumni" userId="3dfb48a8e527c234" providerId="LiveId" clId="{3CF2F5D1-52FE-4969-B047-F7FA332E5CF4}" dt="2020-11-26T10:02:41.655" v="360" actId="1076"/>
          <ac:picMkLst>
            <pc:docMk/>
            <pc:sldMk cId="1049227668" sldId="257"/>
            <ac:picMk id="6" creationId="{24D24922-7D97-4091-B0F6-00F0B0129B7E}"/>
          </ac:picMkLst>
        </pc:picChg>
        <pc:picChg chg="add mod">
          <ac:chgData name="Camille LABORIE Ponts Alumni" userId="3dfb48a8e527c234" providerId="LiveId" clId="{3CF2F5D1-52FE-4969-B047-F7FA332E5CF4}" dt="2020-11-26T09:47:00.800" v="187"/>
          <ac:picMkLst>
            <pc:docMk/>
            <pc:sldMk cId="1049227668" sldId="257"/>
            <ac:picMk id="7" creationId="{FFDBDFAB-8089-4971-A824-BF2994DAEA21}"/>
          </ac:picMkLst>
        </pc:picChg>
        <pc:picChg chg="add mod">
          <ac:chgData name="Camille LABORIE Ponts Alumni" userId="3dfb48a8e527c234" providerId="LiveId" clId="{3CF2F5D1-52FE-4969-B047-F7FA332E5CF4}" dt="2020-11-26T10:02:43.806" v="361" actId="1076"/>
          <ac:picMkLst>
            <pc:docMk/>
            <pc:sldMk cId="1049227668" sldId="257"/>
            <ac:picMk id="9" creationId="{2E1F36A9-991C-4BAE-B62B-0B57ED7AC79D}"/>
          </ac:picMkLst>
        </pc:picChg>
        <pc:picChg chg="add del mod">
          <ac:chgData name="Camille LABORIE Ponts Alumni" userId="3dfb48a8e527c234" providerId="LiveId" clId="{3CF2F5D1-52FE-4969-B047-F7FA332E5CF4}" dt="2020-11-26T09:47:00.572" v="186" actId="478"/>
          <ac:picMkLst>
            <pc:docMk/>
            <pc:sldMk cId="1049227668" sldId="257"/>
            <ac:picMk id="1027" creationId="{12340C1B-1EA4-48B2-8128-B001B56D6274}"/>
          </ac:picMkLst>
        </pc:picChg>
        <pc:picChg chg="add del mod">
          <ac:chgData name="Camille LABORIE Ponts Alumni" userId="3dfb48a8e527c234" providerId="LiveId" clId="{3CF2F5D1-52FE-4969-B047-F7FA332E5CF4}" dt="2020-11-26T09:54:21.672" v="303"/>
          <ac:picMkLst>
            <pc:docMk/>
            <pc:sldMk cId="1049227668" sldId="257"/>
            <ac:picMk id="1029" creationId="{BF1A384C-65F0-487E-B667-109E580635BF}"/>
          </ac:picMkLst>
        </pc:picChg>
      </pc:sldChg>
      <pc:sldChg chg="addSp delSp modSp mod modAnim">
        <pc:chgData name="Camille LABORIE Ponts Alumni" userId="3dfb48a8e527c234" providerId="LiveId" clId="{3CF2F5D1-52FE-4969-B047-F7FA332E5CF4}" dt="2020-11-26T10:13:26.134" v="389" actId="1076"/>
        <pc:sldMkLst>
          <pc:docMk/>
          <pc:sldMk cId="532038140" sldId="258"/>
        </pc:sldMkLst>
        <pc:spChg chg="del mod">
          <ac:chgData name="Camille LABORIE Ponts Alumni" userId="3dfb48a8e527c234" providerId="LiveId" clId="{3CF2F5D1-52FE-4969-B047-F7FA332E5CF4}" dt="2020-11-26T10:03:00.678" v="366" actId="478"/>
          <ac:spMkLst>
            <pc:docMk/>
            <pc:sldMk cId="532038140" sldId="258"/>
            <ac:spMk id="2" creationId="{0B4ACF2E-E356-4DAA-BB38-182EEC13AF15}"/>
          </ac:spMkLst>
        </pc:spChg>
        <pc:spChg chg="mod">
          <ac:chgData name="Camille LABORIE Ponts Alumni" userId="3dfb48a8e527c234" providerId="LiveId" clId="{3CF2F5D1-52FE-4969-B047-F7FA332E5CF4}" dt="2020-11-26T09:51:09.696" v="257" actId="404"/>
          <ac:spMkLst>
            <pc:docMk/>
            <pc:sldMk cId="532038140" sldId="258"/>
            <ac:spMk id="3" creationId="{5A35E5F4-4F66-4ADA-9AC0-21AA5EFE4688}"/>
          </ac:spMkLst>
        </pc:spChg>
        <pc:spChg chg="add mod">
          <ac:chgData name="Camille LABORIE Ponts Alumni" userId="3dfb48a8e527c234" providerId="LiveId" clId="{3CF2F5D1-52FE-4969-B047-F7FA332E5CF4}" dt="2020-11-26T09:50:49.389" v="238" actId="5793"/>
          <ac:spMkLst>
            <pc:docMk/>
            <pc:sldMk cId="532038140" sldId="258"/>
            <ac:spMk id="5" creationId="{4099F9ED-D24C-401F-AA28-A4497FA6FB46}"/>
          </ac:spMkLst>
        </pc:spChg>
        <pc:spChg chg="add del mod">
          <ac:chgData name="Camille LABORIE Ponts Alumni" userId="3dfb48a8e527c234" providerId="LiveId" clId="{3CF2F5D1-52FE-4969-B047-F7FA332E5CF4}" dt="2020-11-26T10:03:04.439" v="368" actId="478"/>
          <ac:spMkLst>
            <pc:docMk/>
            <pc:sldMk cId="532038140" sldId="258"/>
            <ac:spMk id="7" creationId="{EADA17CB-B7A2-41D3-9430-E2E5B01F1FA9}"/>
          </ac:spMkLst>
        </pc:spChg>
        <pc:spChg chg="add mod">
          <ac:chgData name="Camille LABORIE Ponts Alumni" userId="3dfb48a8e527c234" providerId="LiveId" clId="{3CF2F5D1-52FE-4969-B047-F7FA332E5CF4}" dt="2020-11-26T10:03:00.979" v="367"/>
          <ac:spMkLst>
            <pc:docMk/>
            <pc:sldMk cId="532038140" sldId="258"/>
            <ac:spMk id="8" creationId="{0D6880CE-23D4-4D21-948C-1FD01A0B7022}"/>
          </ac:spMkLst>
        </pc:spChg>
        <pc:picChg chg="add mod">
          <ac:chgData name="Camille LABORIE Ponts Alumni" userId="3dfb48a8e527c234" providerId="LiveId" clId="{3CF2F5D1-52FE-4969-B047-F7FA332E5CF4}" dt="2020-11-26T09:46:35.766" v="180" actId="14100"/>
          <ac:picMkLst>
            <pc:docMk/>
            <pc:sldMk cId="532038140" sldId="258"/>
            <ac:picMk id="4" creationId="{A2702AAA-4A1E-4FBF-B686-DD53DBF90679}"/>
          </ac:picMkLst>
        </pc:picChg>
        <pc:picChg chg="add mod">
          <ac:chgData name="Camille LABORIE Ponts Alumni" userId="3dfb48a8e527c234" providerId="LiveId" clId="{3CF2F5D1-52FE-4969-B047-F7FA332E5CF4}" dt="2020-11-26T10:13:26.134" v="389" actId="1076"/>
          <ac:picMkLst>
            <pc:docMk/>
            <pc:sldMk cId="532038140" sldId="258"/>
            <ac:picMk id="10" creationId="{DE87B457-4B0C-4928-88A7-EE90D3F0DA2B}"/>
          </ac:picMkLst>
        </pc:picChg>
      </pc:sldChg>
      <pc:sldChg chg="addSp delSp modSp new mod modClrScheme modAnim chgLayout">
        <pc:chgData name="Camille LABORIE Ponts Alumni" userId="3dfb48a8e527c234" providerId="LiveId" clId="{3CF2F5D1-52FE-4969-B047-F7FA332E5CF4}" dt="2020-11-26T10:11:05.550" v="382" actId="1076"/>
        <pc:sldMkLst>
          <pc:docMk/>
          <pc:sldMk cId="3473347833" sldId="259"/>
        </pc:sldMkLst>
        <pc:spChg chg="del mod ord">
          <ac:chgData name="Camille LABORIE Ponts Alumni" userId="3dfb48a8e527c234" providerId="LiveId" clId="{3CF2F5D1-52FE-4969-B047-F7FA332E5CF4}" dt="2020-11-26T09:36:48.356" v="4" actId="700"/>
          <ac:spMkLst>
            <pc:docMk/>
            <pc:sldMk cId="3473347833" sldId="259"/>
            <ac:spMk id="2" creationId="{BB93359B-E7B0-46A6-BC30-D62FC67E3511}"/>
          </ac:spMkLst>
        </pc:spChg>
        <pc:spChg chg="add del">
          <ac:chgData name="Camille LABORIE Ponts Alumni" userId="3dfb48a8e527c234" providerId="LiveId" clId="{3CF2F5D1-52FE-4969-B047-F7FA332E5CF4}" dt="2020-11-26T09:36:43.405" v="3" actId="22"/>
          <ac:spMkLst>
            <pc:docMk/>
            <pc:sldMk cId="3473347833" sldId="259"/>
            <ac:spMk id="4" creationId="{C7D948C8-B0B9-4D43-97EA-81CC6954AF53}"/>
          </ac:spMkLst>
        </pc:spChg>
        <pc:spChg chg="add del mod ord">
          <ac:chgData name="Camille LABORIE Ponts Alumni" userId="3dfb48a8e527c234" providerId="LiveId" clId="{3CF2F5D1-52FE-4969-B047-F7FA332E5CF4}" dt="2020-11-26T10:02:48.751" v="362" actId="478"/>
          <ac:spMkLst>
            <pc:docMk/>
            <pc:sldMk cId="3473347833" sldId="259"/>
            <ac:spMk id="5" creationId="{F9BF9174-8D7C-4D77-9F81-02F2F90ECD42}"/>
          </ac:spMkLst>
        </pc:spChg>
        <pc:spChg chg="add mod ord">
          <ac:chgData name="Camille LABORIE Ponts Alumni" userId="3dfb48a8e527c234" providerId="LiveId" clId="{3CF2F5D1-52FE-4969-B047-F7FA332E5CF4}" dt="2020-11-26T09:51:38.683" v="277" actId="1076"/>
          <ac:spMkLst>
            <pc:docMk/>
            <pc:sldMk cId="3473347833" sldId="259"/>
            <ac:spMk id="6" creationId="{E5C3CF07-091B-4456-B87C-3BB5008F272A}"/>
          </ac:spMkLst>
        </pc:spChg>
        <pc:spChg chg="add mod">
          <ac:chgData name="Camille LABORIE Ponts Alumni" userId="3dfb48a8e527c234" providerId="LiveId" clId="{3CF2F5D1-52FE-4969-B047-F7FA332E5CF4}" dt="2020-11-26T09:51:46.955" v="286" actId="20577"/>
          <ac:spMkLst>
            <pc:docMk/>
            <pc:sldMk cId="3473347833" sldId="259"/>
            <ac:spMk id="9" creationId="{D6C376D1-8C08-4C5C-B2E1-B9ED2E4B1DA2}"/>
          </ac:spMkLst>
        </pc:spChg>
        <pc:spChg chg="add del mod">
          <ac:chgData name="Camille LABORIE Ponts Alumni" userId="3dfb48a8e527c234" providerId="LiveId" clId="{3CF2F5D1-52FE-4969-B047-F7FA332E5CF4}" dt="2020-11-26T10:02:50.716" v="363" actId="478"/>
          <ac:spMkLst>
            <pc:docMk/>
            <pc:sldMk cId="3473347833" sldId="259"/>
            <ac:spMk id="11" creationId="{0FF073FE-17DD-424B-9FC8-C5BD1009AA5C}"/>
          </ac:spMkLst>
        </pc:spChg>
        <pc:spChg chg="add mod">
          <ac:chgData name="Camille LABORIE Ponts Alumni" userId="3dfb48a8e527c234" providerId="LiveId" clId="{3CF2F5D1-52FE-4969-B047-F7FA332E5CF4}" dt="2020-11-26T10:02:55.274" v="364"/>
          <ac:spMkLst>
            <pc:docMk/>
            <pc:sldMk cId="3473347833" sldId="259"/>
            <ac:spMk id="12" creationId="{17A8B032-CBBF-4D9E-9274-54C8059DD560}"/>
          </ac:spMkLst>
        </pc:spChg>
        <pc:picChg chg="add del mod">
          <ac:chgData name="Camille LABORIE Ponts Alumni" userId="3dfb48a8e527c234" providerId="LiveId" clId="{3CF2F5D1-52FE-4969-B047-F7FA332E5CF4}" dt="2020-11-26T09:46:57.448" v="184" actId="478"/>
          <ac:picMkLst>
            <pc:docMk/>
            <pc:sldMk cId="3473347833" sldId="259"/>
            <ac:picMk id="7" creationId="{A5C6E26A-4CD3-4EBB-A310-D628FEAD6C6E}"/>
          </ac:picMkLst>
        </pc:picChg>
        <pc:picChg chg="add mod">
          <ac:chgData name="Camille LABORIE Ponts Alumni" userId="3dfb48a8e527c234" providerId="LiveId" clId="{3CF2F5D1-52FE-4969-B047-F7FA332E5CF4}" dt="2020-11-26T09:46:57.702" v="185"/>
          <ac:picMkLst>
            <pc:docMk/>
            <pc:sldMk cId="3473347833" sldId="259"/>
            <ac:picMk id="8" creationId="{7483A127-DE00-408F-ABA0-0B2E3713D7F5}"/>
          </ac:picMkLst>
        </pc:picChg>
        <pc:picChg chg="add del mod">
          <ac:chgData name="Camille LABORIE Ponts Alumni" userId="3dfb48a8e527c234" providerId="LiveId" clId="{3CF2F5D1-52FE-4969-B047-F7FA332E5CF4}" dt="2020-11-26T10:08:37.556" v="378" actId="478"/>
          <ac:picMkLst>
            <pc:docMk/>
            <pc:sldMk cId="3473347833" sldId="259"/>
            <ac:picMk id="14" creationId="{7F203993-2931-473C-A9A0-1FF78C46C1C3}"/>
          </ac:picMkLst>
        </pc:picChg>
        <pc:picChg chg="add mod">
          <ac:chgData name="Camille LABORIE Ponts Alumni" userId="3dfb48a8e527c234" providerId="LiveId" clId="{3CF2F5D1-52FE-4969-B047-F7FA332E5CF4}" dt="2020-11-26T10:11:05.550" v="382" actId="1076"/>
          <ac:picMkLst>
            <pc:docMk/>
            <pc:sldMk cId="3473347833" sldId="259"/>
            <ac:picMk id="16" creationId="{07FB236B-5743-4813-9D30-0CC1C7FDDC79}"/>
          </ac:picMkLst>
        </pc:picChg>
      </pc:sldChg>
      <pc:sldChg chg="addSp delSp modSp new mod modAnim">
        <pc:chgData name="Camille LABORIE Ponts Alumni" userId="3dfb48a8e527c234" providerId="LiveId" clId="{3CF2F5D1-52FE-4969-B047-F7FA332E5CF4}" dt="2020-11-26T10:14:38.622" v="393" actId="14100"/>
        <pc:sldMkLst>
          <pc:docMk/>
          <pc:sldMk cId="1937115027" sldId="260"/>
        </pc:sldMkLst>
        <pc:spChg chg="del mod">
          <ac:chgData name="Camille LABORIE Ponts Alumni" userId="3dfb48a8e527c234" providerId="LiveId" clId="{3CF2F5D1-52FE-4969-B047-F7FA332E5CF4}" dt="2020-11-26T10:03:07.347" v="369" actId="478"/>
          <ac:spMkLst>
            <pc:docMk/>
            <pc:sldMk cId="1937115027" sldId="260"/>
            <ac:spMk id="2" creationId="{BB576736-5E6D-4150-A263-72D7739879F7}"/>
          </ac:spMkLst>
        </pc:spChg>
        <pc:spChg chg="mod">
          <ac:chgData name="Camille LABORIE Ponts Alumni" userId="3dfb48a8e527c234" providerId="LiveId" clId="{3CF2F5D1-52FE-4969-B047-F7FA332E5CF4}" dt="2020-11-26T09:50:43.179" v="234" actId="1076"/>
          <ac:spMkLst>
            <pc:docMk/>
            <pc:sldMk cId="1937115027" sldId="260"/>
            <ac:spMk id="3" creationId="{FD3F84F8-D7E7-4D27-84A3-8B90505D4513}"/>
          </ac:spMkLst>
        </pc:spChg>
        <pc:spChg chg="add mod">
          <ac:chgData name="Camille LABORIE Ponts Alumni" userId="3dfb48a8e527c234" providerId="LiveId" clId="{3CF2F5D1-52FE-4969-B047-F7FA332E5CF4}" dt="2020-11-26T09:50:21.644" v="227" actId="14100"/>
          <ac:spMkLst>
            <pc:docMk/>
            <pc:sldMk cId="1937115027" sldId="260"/>
            <ac:spMk id="6" creationId="{CC2DA135-90AB-4D79-976B-E8ECE3867BFA}"/>
          </ac:spMkLst>
        </pc:spChg>
        <pc:spChg chg="add del mod">
          <ac:chgData name="Camille LABORIE Ponts Alumni" userId="3dfb48a8e527c234" providerId="LiveId" clId="{3CF2F5D1-52FE-4969-B047-F7FA332E5CF4}" dt="2020-11-26T10:03:12.029" v="370" actId="478"/>
          <ac:spMkLst>
            <pc:docMk/>
            <pc:sldMk cId="1937115027" sldId="260"/>
            <ac:spMk id="8" creationId="{71EFDE59-57EF-405D-BE24-608DE3092C08}"/>
          </ac:spMkLst>
        </pc:spChg>
        <pc:spChg chg="add mod">
          <ac:chgData name="Camille LABORIE Ponts Alumni" userId="3dfb48a8e527c234" providerId="LiveId" clId="{3CF2F5D1-52FE-4969-B047-F7FA332E5CF4}" dt="2020-11-26T10:03:12.272" v="371"/>
          <ac:spMkLst>
            <pc:docMk/>
            <pc:sldMk cId="1937115027" sldId="260"/>
            <ac:spMk id="9" creationId="{50BF3887-ABB7-4BA6-BD09-C22FEB2F350C}"/>
          </ac:spMkLst>
        </pc:spChg>
        <pc:picChg chg="add del mod">
          <ac:chgData name="Camille LABORIE Ponts Alumni" userId="3dfb48a8e527c234" providerId="LiveId" clId="{3CF2F5D1-52FE-4969-B047-F7FA332E5CF4}" dt="2020-11-26T09:46:49.758" v="182" actId="478"/>
          <ac:picMkLst>
            <pc:docMk/>
            <pc:sldMk cId="1937115027" sldId="260"/>
            <ac:picMk id="4" creationId="{7A448BB2-3F4B-42B2-BF5F-309E900AE8B0}"/>
          </ac:picMkLst>
        </pc:picChg>
        <pc:picChg chg="add mod">
          <ac:chgData name="Camille LABORIE Ponts Alumni" userId="3dfb48a8e527c234" providerId="LiveId" clId="{3CF2F5D1-52FE-4969-B047-F7FA332E5CF4}" dt="2020-11-26T09:46:54.904" v="183"/>
          <ac:picMkLst>
            <pc:docMk/>
            <pc:sldMk cId="1937115027" sldId="260"/>
            <ac:picMk id="5" creationId="{5D43B686-9E14-4BFB-AADD-61D680967857}"/>
          </ac:picMkLst>
        </pc:picChg>
        <pc:picChg chg="add mod">
          <ac:chgData name="Camille LABORIE Ponts Alumni" userId="3dfb48a8e527c234" providerId="LiveId" clId="{3CF2F5D1-52FE-4969-B047-F7FA332E5CF4}" dt="2020-11-26T10:14:38.622" v="393" actId="14100"/>
          <ac:picMkLst>
            <pc:docMk/>
            <pc:sldMk cId="1937115027" sldId="260"/>
            <ac:picMk id="11" creationId="{EA84BE36-F55F-43E7-8ABF-70F5EE452EA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ur-champs\users\de\DFL\ECHANGES\Etudiants%20invit&#233;s\2020-2021\Ponts%20Alumni\questionnaire%20de%20d&#233;part\Copie%20de%20PER%20ENPC_%20Profile%20de%20la%20promo%202020_2021_V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Formation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Graphs!$A$51:$A$54</c:f>
              <c:strCache>
                <c:ptCount val="4"/>
                <c:pt idx="0">
                  <c:v>Génie Civil</c:v>
                </c:pt>
                <c:pt idx="1">
                  <c:v>Informatique </c:v>
                </c:pt>
                <c:pt idx="2">
                  <c:v>Mécanique </c:v>
                </c:pt>
                <c:pt idx="3">
                  <c:v>Secteur Médical </c:v>
                </c:pt>
              </c:strCache>
            </c:strRef>
          </c:cat>
          <c:val>
            <c:numRef>
              <c:f>Graphs!$B$51:$B$54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A-477E-9D13-127F27066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905792"/>
        <c:axId val="171907328"/>
      </c:barChart>
      <c:catAx>
        <c:axId val="171905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907328"/>
        <c:crosses val="autoZero"/>
        <c:auto val="1"/>
        <c:lblAlgn val="ctr"/>
        <c:lblOffset val="100"/>
        <c:noMultiLvlLbl val="0"/>
      </c:catAx>
      <c:valAx>
        <c:axId val="1719073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90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A3C3-B263-4A22-B170-25862CB28E92}" type="datetimeFigureOut">
              <a:rPr lang="fr-FR" smtClean="0"/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D8D1F-2AA9-4166-BC5E-9F3F5C582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2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74399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5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94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4" y="260648"/>
            <a:ext cx="274399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6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15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8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76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27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6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83E89-6DB8-4F5F-8C94-73034B3D82A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FAEBC55-8F6A-B24B-BFC6-0EB687277C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552" y="390516"/>
            <a:ext cx="1547813" cy="7842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75"/>
            <a:ext cx="1313458" cy="7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servationsociete.fr/population/la-france-accueille-davantage-de-refugies-quavant-mais-moins-que-ses-voisins.html" TargetMode="External"/><Relationship Id="rId3" Type="http://schemas.openxmlformats.org/officeDocument/2006/relationships/hyperlink" Target="https://www.ecoledesponts.fr/premier-bilan-programme-etudiants-refugies" TargetMode="External"/><Relationship Id="rId7" Type="http://schemas.openxmlformats.org/officeDocument/2006/relationships/hyperlink" Target="https://www.amnesty.org/fr/what-we-do/refugees-asylum-seekers-and-migrants/global-refugee-crisis-statistics-and-facts/" TargetMode="External"/><Relationship Id="rId2" Type="http://schemas.openxmlformats.org/officeDocument/2006/relationships/hyperlink" Target="https://www.ecoledesponts.fr/programme-accueil-etudiants-refugie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unhcr.org/fr/apercu-statistique.html" TargetMode="External"/><Relationship Id="rId11" Type="http://schemas.openxmlformats.org/officeDocument/2006/relationships/hyperlink" Target="https://www.international.gc.ca/cil-cai/country_insights-apercus_pays/ci-ic_sd.aspx?lang=fra" TargetMode="External"/><Relationship Id="rId5" Type="http://schemas.openxmlformats.org/officeDocument/2006/relationships/hyperlink" Target="https://www.ofpra.gouv.fr/fr/asile/les-differents-types-de-protection/le-statut-de-refugie" TargetMode="External"/><Relationship Id="rId10" Type="http://schemas.openxmlformats.org/officeDocument/2006/relationships/hyperlink" Target="http://www.assemblee-nationale.fr/dyn/15/rapports/cion_fin/l15b3357_rapport-information" TargetMode="External"/><Relationship Id="rId4" Type="http://schemas.openxmlformats.org/officeDocument/2006/relationships/hyperlink" Target="http://www.histoire-immigration.fr/questions-contemporaines/les-mots/qu-est-ce-qu-un-demandeur-d-asile" TargetMode="External"/><Relationship Id="rId9" Type="http://schemas.openxmlformats.org/officeDocument/2006/relationships/hyperlink" Target="https://www.defenseurdesdroits.fr/sites/default/files/atoms/files/736160170_ddd_rapport_droits_etranger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4" y="1484785"/>
            <a:ext cx="7813012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 smtClean="0"/>
              <a:t>Le soutien de Ponts </a:t>
            </a:r>
            <a:r>
              <a:rPr lang="fr-FR" sz="3700" dirty="0" err="1" smtClean="0"/>
              <a:t>Alumni</a:t>
            </a:r>
            <a:r>
              <a:rPr lang="fr-FR" sz="3700" dirty="0" smtClean="0"/>
              <a:t> au PER</a:t>
            </a:r>
            <a:br>
              <a:rPr lang="fr-FR" sz="3700" dirty="0" smtClean="0"/>
            </a:br>
            <a:r>
              <a:rPr lang="fr-FR" sz="3700" dirty="0" smtClean="0"/>
              <a:t>Programme pour Étudiants Réfugiés 2021</a:t>
            </a:r>
            <a:endParaRPr lang="fr-FR" sz="3700" dirty="0"/>
          </a:p>
        </p:txBody>
      </p:sp>
    </p:spTree>
    <p:extLst>
      <p:ext uri="{BB962C8B-B14F-4D97-AF65-F5344CB8AC3E}">
        <p14:creationId xmlns:p14="http://schemas.microsoft.com/office/powerpoint/2010/main" val="35438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Éléments de contexte </a:t>
            </a:r>
            <a:br>
              <a:rPr lang="fr-FR" sz="3700" dirty="0"/>
            </a:br>
            <a:r>
              <a:rPr lang="fr-FR" sz="3700" dirty="0"/>
              <a:t>et informations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dirty="0" err="1" smtClean="0"/>
              <a:t>Dévelop’ponts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Copilotage</a:t>
            </a:r>
            <a:endParaRPr lang="fr-FR" dirty="0" smtClean="0"/>
          </a:p>
          <a:p>
            <a:pPr lvl="1"/>
            <a:r>
              <a:rPr lang="fr-FR" dirty="0" smtClean="0"/>
              <a:t>Binôme élève avec les </a:t>
            </a:r>
            <a:r>
              <a:rPr lang="fr-FR" dirty="0"/>
              <a:t>élèves du cursus ingénieur via l’association </a:t>
            </a:r>
            <a:r>
              <a:rPr lang="fr-FR" dirty="0" err="1"/>
              <a:t>Dévelop’ponts</a:t>
            </a:r>
            <a:r>
              <a:rPr lang="fr-FR" dirty="0"/>
              <a:t> : binôme élève plutôt axé sur la vie étudiante et l’intégration </a:t>
            </a:r>
            <a:r>
              <a:rPr lang="fr-FR" dirty="0" smtClean="0"/>
              <a:t>culturelle</a:t>
            </a:r>
            <a:endParaRPr lang="fr-FR" dirty="0"/>
          </a:p>
          <a:p>
            <a:endParaRPr lang="fr-FR" dirty="0"/>
          </a:p>
          <a:p>
            <a:pPr lvl="0"/>
            <a:r>
              <a:rPr lang="fr-FR" dirty="0" smtClean="0"/>
              <a:t>Ponts </a:t>
            </a:r>
            <a:r>
              <a:rPr lang="fr-FR" dirty="0" err="1" smtClean="0"/>
              <a:t>Alumni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Binôme </a:t>
            </a:r>
            <a:r>
              <a:rPr lang="fr-FR" dirty="0" err="1" smtClean="0"/>
              <a:t>alumni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accompagnement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individuel </a:t>
            </a:r>
            <a:r>
              <a:rPr lang="fr-FR" dirty="0"/>
              <a:t>sur les volets culturels et professionnels – besoin variable selon les </a:t>
            </a:r>
            <a:r>
              <a:rPr lang="fr-FR" dirty="0" smtClean="0"/>
              <a:t>élèves</a:t>
            </a:r>
            <a:endParaRPr lang="fr-FR" dirty="0"/>
          </a:p>
          <a:p>
            <a:pPr lvl="1"/>
            <a:r>
              <a:rPr lang="fr-FR" b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fr-FR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éminaires </a:t>
            </a:r>
            <a:r>
              <a:rPr lang="fr-FR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carrières </a:t>
            </a:r>
            <a:r>
              <a:rPr lang="fr-FR" smtClean="0"/>
              <a:t>sur </a:t>
            </a:r>
            <a:r>
              <a:rPr lang="fr-FR" dirty="0"/>
              <a:t>des thématiques professionnelles diverses – petite équipe </a:t>
            </a:r>
            <a:r>
              <a:rPr lang="fr-FR" dirty="0" smtClean="0"/>
              <a:t>d’</a:t>
            </a:r>
            <a:r>
              <a:rPr lang="fr-FR" dirty="0" err="1" smtClean="0"/>
              <a:t>alumnis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b="1" u="sng" dirty="0" smtClean="0"/>
              <a:t>Les soutiens associatifs</a:t>
            </a:r>
          </a:p>
          <a:p>
            <a:pPr indent="-161925"/>
            <a:r>
              <a:rPr lang="fr-FR" sz="1800" dirty="0" smtClean="0"/>
              <a:t>Les </a:t>
            </a:r>
            <a:r>
              <a:rPr lang="fr-FR" sz="1800" dirty="0"/>
              <a:t>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34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Éléments de contexte </a:t>
            </a:r>
            <a:br>
              <a:rPr lang="fr-FR" sz="3700" dirty="0"/>
            </a:br>
            <a:r>
              <a:rPr lang="fr-FR" sz="3700" dirty="0"/>
              <a:t>et informations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31024" cy="496335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fr-FR" dirty="0"/>
              <a:t>Les difficultés spécifiques auxquelles les </a:t>
            </a:r>
            <a:r>
              <a:rPr lang="fr-FR" u="sng" dirty="0"/>
              <a:t>binômes</a:t>
            </a:r>
            <a:r>
              <a:rPr lang="fr-FR" dirty="0"/>
              <a:t> peuvent éventuellement faire </a:t>
            </a:r>
            <a:r>
              <a:rPr lang="fr-FR" dirty="0" smtClean="0"/>
              <a:t>face</a:t>
            </a:r>
            <a:r>
              <a:rPr lang="fr-FR" dirty="0"/>
              <a:t> :</a:t>
            </a:r>
          </a:p>
          <a:p>
            <a:r>
              <a:rPr lang="fr-FR" dirty="0"/>
              <a:t>b</a:t>
            </a:r>
            <a:r>
              <a:rPr lang="fr-FR" dirty="0" smtClean="0"/>
              <a:t>arrière </a:t>
            </a:r>
            <a:r>
              <a:rPr lang="fr-FR" dirty="0"/>
              <a:t>de la langue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(confinement et situation sanitaire : pas de rencontres de visu)</a:t>
            </a:r>
          </a:p>
          <a:p>
            <a:r>
              <a:rPr lang="fr-FR" dirty="0" smtClean="0"/>
              <a:t>matériel</a:t>
            </a:r>
            <a:r>
              <a:rPr lang="fr-FR" dirty="0"/>
              <a:t> : carte ADA sans monnaie, accès informatique, forfait, réseau, forfait sms terminé, etc.</a:t>
            </a:r>
          </a:p>
          <a:p>
            <a:r>
              <a:rPr lang="fr-FR" dirty="0"/>
              <a:t>langue et culture de communication : </a:t>
            </a:r>
          </a:p>
          <a:p>
            <a:pPr lvl="1"/>
            <a:r>
              <a:rPr lang="fr-FR" dirty="0"/>
              <a:t>email vs </a:t>
            </a:r>
            <a:r>
              <a:rPr lang="fr-FR" dirty="0" err="1"/>
              <a:t>Whatsapp</a:t>
            </a:r>
            <a:r>
              <a:rPr lang="fr-FR" dirty="0"/>
              <a:t> vs autres selon les cultures professionnelles respectives vs de visu</a:t>
            </a:r>
          </a:p>
          <a:p>
            <a:pPr lvl="1"/>
            <a:r>
              <a:rPr lang="fr-FR" dirty="0"/>
              <a:t>fréquence de communication</a:t>
            </a:r>
          </a:p>
          <a:p>
            <a:pPr lvl="1"/>
            <a:r>
              <a:rPr lang="fr-FR" dirty="0" smtClean="0"/>
              <a:t>styles </a:t>
            </a:r>
            <a:r>
              <a:rPr lang="fr-FR" dirty="0"/>
              <a:t>de communication (« Bonjour, ça va »), posture, distance interpersonnelle, etc.  (cf. lien ajouté à la liste, styles de communication par pays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perturbations </a:t>
            </a:r>
            <a:r>
              <a:rPr lang="fr-FR" dirty="0"/>
              <a:t>annexes </a:t>
            </a:r>
            <a:r>
              <a:rPr lang="fr-FR" dirty="0" smtClean="0"/>
              <a:t>(cf. point suivant)</a:t>
            </a:r>
          </a:p>
          <a:p>
            <a:r>
              <a:rPr lang="fr-FR" dirty="0" smtClean="0"/>
              <a:t>tracasseries </a:t>
            </a:r>
            <a:r>
              <a:rPr lang="fr-FR" dirty="0"/>
              <a:t>administratives : convocations à la dernière minute, courrier à chercher, renouvellement de cartes de transport, etc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difficultés </a:t>
            </a:r>
            <a:r>
              <a:rPr lang="fr-FR" dirty="0"/>
              <a:t>diverses : n’hésitez pas à nous faire remonter des difficultés. C’est la </a:t>
            </a:r>
            <a:r>
              <a:rPr lang="fr-FR" dirty="0" smtClean="0"/>
              <a:t>deuxième année </a:t>
            </a:r>
            <a:r>
              <a:rPr lang="fr-FR" dirty="0"/>
              <a:t>que Ponts </a:t>
            </a:r>
            <a:r>
              <a:rPr lang="fr-FR" dirty="0" err="1"/>
              <a:t>Alumni</a:t>
            </a:r>
            <a:r>
              <a:rPr lang="fr-FR" dirty="0"/>
              <a:t> soutient le programme pour réfugiés et demandeurs d’asile, nous sommes preneurs de tous vos retours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b="1" u="sng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699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 smtClean="0"/>
              <a:t>Objectif de cette première partie : vous fournir des éléments de contexte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u="sng" dirty="0"/>
              <a:t>Liens utiles :</a:t>
            </a:r>
          </a:p>
          <a:p>
            <a:pPr lvl="0"/>
            <a:r>
              <a:rPr lang="fr-FR" dirty="0"/>
              <a:t>Lien vers le programme PER : </a:t>
            </a:r>
            <a:r>
              <a:rPr lang="fr-FR" dirty="0">
                <a:hlinkClick r:id="rId2"/>
              </a:rPr>
              <a:t>https://www.ecoledesponts.fr/programme-accueil-etudiants-refugies </a:t>
            </a:r>
            <a:r>
              <a:rPr lang="fr-FR" dirty="0" smtClean="0"/>
              <a:t> et </a:t>
            </a:r>
            <a:r>
              <a:rPr lang="fr-FR" u="sng" dirty="0" smtClean="0">
                <a:hlinkClick r:id="rId3"/>
              </a:rPr>
              <a:t>https</a:t>
            </a:r>
            <a:r>
              <a:rPr lang="fr-FR" u="sng" dirty="0">
                <a:hlinkClick r:id="rId3"/>
              </a:rPr>
              <a:t>://</a:t>
            </a:r>
            <a:r>
              <a:rPr lang="fr-FR" u="sng" dirty="0" smtClean="0">
                <a:hlinkClick r:id="rId3"/>
              </a:rPr>
              <a:t>www.ecoledesponts.fr/premier-bilan-programme-etudiants-refugies</a:t>
            </a:r>
            <a:r>
              <a:rPr lang="fr-FR" u="sng" dirty="0" smtClean="0"/>
              <a:t> </a:t>
            </a:r>
          </a:p>
          <a:p>
            <a:pPr lvl="0"/>
            <a:r>
              <a:rPr lang="fr-FR" dirty="0" smtClean="0"/>
              <a:t>Définitions </a:t>
            </a:r>
            <a:r>
              <a:rPr lang="fr-FR" dirty="0"/>
              <a:t>: demandeur d'asile, réfugié : </a:t>
            </a:r>
            <a:r>
              <a:rPr lang="fr-FR" u="sng" dirty="0">
                <a:hlinkClick r:id="rId4"/>
              </a:rPr>
              <a:t>http://www.histoire-immigration.fr/questions-contemporaines/les-mots/qu-est-ce-qu-un-demandeur-d-asile</a:t>
            </a:r>
            <a:endParaRPr lang="fr-FR" dirty="0"/>
          </a:p>
          <a:p>
            <a:pPr lvl="0"/>
            <a:r>
              <a:rPr lang="fr-FR" dirty="0"/>
              <a:t>Définitions : réfugié, protection subsidiaire : </a:t>
            </a:r>
            <a:r>
              <a:rPr lang="fr-FR" u="sng" dirty="0">
                <a:hlinkClick r:id="rId5"/>
              </a:rPr>
              <a:t>https://www.ofpra.gouv.fr/fr/asile/les-differents-types-de-protection/le-statut-de-refugie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Aperçu statistique des réfugiés dans le monde : </a:t>
            </a:r>
            <a:r>
              <a:rPr lang="fr-FR" u="sng" dirty="0">
                <a:hlinkClick r:id="rId6"/>
              </a:rPr>
              <a:t>https://www.unhcr.org/fr/apercu-statistique.html</a:t>
            </a:r>
            <a:endParaRPr lang="fr-FR" dirty="0"/>
          </a:p>
          <a:p>
            <a:pPr lvl="0"/>
            <a:r>
              <a:rPr lang="fr-FR" dirty="0"/>
              <a:t>Les réfugiés dans le monde : </a:t>
            </a:r>
            <a:r>
              <a:rPr lang="fr-FR" u="sng" dirty="0">
                <a:hlinkClick r:id="rId7"/>
              </a:rPr>
              <a:t>https://www.amnesty.org/fr/what-we-do/refugees-asylum-seekers-and-migrants/global-refugee-crisis-statistics-and-facts/</a:t>
            </a:r>
            <a:endParaRPr lang="fr-FR" dirty="0"/>
          </a:p>
          <a:p>
            <a:pPr lvl="0"/>
            <a:r>
              <a:rPr lang="fr-FR" dirty="0"/>
              <a:t>Les réfugiés en France : </a:t>
            </a:r>
            <a:r>
              <a:rPr lang="fr-FR" u="sng" dirty="0">
                <a:hlinkClick r:id="rId8"/>
              </a:rPr>
              <a:t>http://www.observationsociete.fr/population/la-france-accueille-davantage-de-refugies-quavant-mais-moins-que-ses-voisins.html</a:t>
            </a:r>
            <a:endParaRPr lang="fr-FR" dirty="0"/>
          </a:p>
          <a:p>
            <a:pPr lvl="0"/>
            <a:r>
              <a:rPr lang="fr-FR" dirty="0"/>
              <a:t>Rapport 2016 du Défenseur des droits : </a:t>
            </a:r>
            <a:r>
              <a:rPr lang="fr-FR" u="sng" dirty="0">
                <a:hlinkClick r:id="rId9"/>
              </a:rPr>
              <a:t>https://www.defenseurdesdroits.fr/sites/default/files/atoms/files/736160170_ddd_rapport_droits_etrangers.pdf</a:t>
            </a:r>
            <a:endParaRPr lang="fr-FR" dirty="0"/>
          </a:p>
          <a:p>
            <a:pPr lvl="0"/>
            <a:r>
              <a:rPr lang="fr-FR" dirty="0"/>
              <a:t>Rapport Sénat septembre 2020 sur les difficultés d'accès à l'emploi et à la formation des demandeurs d'asile et des réfugiés : </a:t>
            </a:r>
            <a:r>
              <a:rPr lang="fr-FR" u="sng" dirty="0">
                <a:hlinkClick r:id="rId10"/>
              </a:rPr>
              <a:t>http://www.assemblee-nationale.fr/dyn/15/rapports/cion_fin/l15b3357_rapport-information#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Style de communication par pays : </a:t>
            </a:r>
            <a:r>
              <a:rPr lang="fr-FR" u="sng" dirty="0">
                <a:hlinkClick r:id="rId11"/>
              </a:rPr>
              <a:t>https://www.international.gc.ca/cil-cai/country_insights-apercus_pays/ci-ic_sd.aspx?lang=fra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b="1" u="sng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910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Éléments de contexte </a:t>
            </a:r>
            <a:br>
              <a:rPr lang="fr-FR" sz="3700" dirty="0"/>
            </a:br>
            <a:r>
              <a:rPr lang="fr-FR" sz="3700" dirty="0"/>
              <a:t>et informations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  <a:t>Questions     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  <a:t>+   premières remontées de problèmes s’il y en a déjà eu (nous espérons que non !)</a:t>
            </a:r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dirty="0"/>
              <a:t>Les spécificités ou difficultés particulières</a:t>
            </a:r>
          </a:p>
          <a:p>
            <a:pPr indent="-161925"/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009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Le soutien de Ponts </a:t>
            </a:r>
            <a:r>
              <a:rPr lang="fr-FR" sz="3700" dirty="0" err="1"/>
              <a:t>Alumni</a:t>
            </a:r>
            <a:r>
              <a:rPr lang="fr-FR" sz="3700" dirty="0"/>
              <a:t> au PER</a:t>
            </a:r>
            <a:br>
              <a:rPr lang="fr-FR" sz="3700" dirty="0"/>
            </a:br>
            <a:r>
              <a:rPr lang="fr-FR" sz="3700" dirty="0"/>
              <a:t>Programme pour Étudiants Réfugiés 2021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441DBC08-4ED2-4D96-8511-95F574B3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Merci pour votre attention</a:t>
            </a:r>
            <a:endParaRPr lang="fr-FR" sz="2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85" y="2564904"/>
            <a:ext cx="4818112" cy="29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441DBC08-4ED2-4D96-8511-95F574B3089E}"/>
              </a:ext>
            </a:extLst>
          </p:cNvPr>
          <p:cNvSpPr txBox="1">
            <a:spLocks/>
          </p:cNvSpPr>
          <p:nvPr/>
        </p:nvSpPr>
        <p:spPr>
          <a:xfrm>
            <a:off x="395536" y="6021288"/>
            <a:ext cx="8496945" cy="8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/>
              <a:t>Personne ne quitte sa maison </a:t>
            </a:r>
            <a:r>
              <a:rPr lang="fr-FR" sz="2800" dirty="0" smtClean="0"/>
              <a:t> / À </a:t>
            </a:r>
            <a:r>
              <a:rPr lang="fr-FR" sz="2800" dirty="0"/>
              <a:t>moins d’habiter dans la gueule d’un </a:t>
            </a:r>
            <a:r>
              <a:rPr lang="fr-FR" sz="2800" dirty="0" smtClean="0"/>
              <a:t>requin.</a:t>
            </a:r>
          </a:p>
          <a:p>
            <a:pPr marL="0" indent="0" algn="ctr">
              <a:buNone/>
            </a:pPr>
            <a:r>
              <a:rPr lang="fr-FR" sz="2800" dirty="0" smtClean="0"/>
              <a:t>Tu </a:t>
            </a:r>
            <a:r>
              <a:rPr lang="fr-FR" sz="2800" dirty="0"/>
              <a:t>ne t’enfuis vers la frontière </a:t>
            </a:r>
            <a:r>
              <a:rPr lang="fr-FR" sz="2800" dirty="0" smtClean="0"/>
              <a:t>  / Que </a:t>
            </a:r>
            <a:r>
              <a:rPr lang="fr-FR" sz="2800" dirty="0"/>
              <a:t>lorsque toute la ville s’enfuit comme toi. </a:t>
            </a:r>
            <a:r>
              <a:rPr lang="fr-FR" sz="2800" dirty="0" smtClean="0"/>
              <a:t> / Tes </a:t>
            </a:r>
            <a:r>
              <a:rPr lang="fr-FR" sz="2800" dirty="0"/>
              <a:t>voisins courent plus vite que </a:t>
            </a:r>
            <a:r>
              <a:rPr lang="fr-FR" sz="2800" dirty="0" smtClean="0"/>
              <a:t>toi</a:t>
            </a:r>
          </a:p>
          <a:p>
            <a:pPr marL="0" indent="0" algn="ctr">
              <a:buNone/>
            </a:pPr>
            <a:r>
              <a:rPr lang="fr-FR" sz="2800" dirty="0" smtClean="0"/>
              <a:t>(…)</a:t>
            </a:r>
          </a:p>
          <a:p>
            <a:pPr marL="0" indent="0" algn="ctr">
              <a:buNone/>
            </a:pPr>
            <a:r>
              <a:rPr lang="fr-FR" sz="2800" dirty="0"/>
              <a:t>Personne ne choisit les camps de réfugiés </a:t>
            </a:r>
            <a:r>
              <a:rPr lang="fr-FR" sz="2800" dirty="0" smtClean="0"/>
              <a:t> / Ni </a:t>
            </a:r>
            <a:r>
              <a:rPr lang="fr-FR" sz="2800" dirty="0"/>
              <a:t>les fouilles à nu </a:t>
            </a:r>
            <a:r>
              <a:rPr lang="fr-FR" sz="2800" dirty="0" smtClean="0"/>
              <a:t> /  Qui </a:t>
            </a:r>
            <a:r>
              <a:rPr lang="fr-FR" sz="2800" dirty="0"/>
              <a:t>laissent ton corps brisé </a:t>
            </a:r>
            <a:r>
              <a:rPr lang="fr-FR" sz="2800" dirty="0" smtClean="0"/>
              <a:t> </a:t>
            </a:r>
          </a:p>
          <a:p>
            <a:pPr marL="0" indent="0" algn="ctr">
              <a:buNone/>
            </a:pPr>
            <a:r>
              <a:rPr lang="fr-FR" sz="2800" dirty="0" smtClean="0"/>
              <a:t>Ni </a:t>
            </a:r>
            <a:r>
              <a:rPr lang="fr-FR" sz="2800" dirty="0"/>
              <a:t>la prison </a:t>
            </a:r>
            <a:r>
              <a:rPr lang="fr-FR" sz="2800" dirty="0" smtClean="0"/>
              <a:t>/ Mais </a:t>
            </a:r>
            <a:r>
              <a:rPr lang="fr-FR" sz="2800" dirty="0"/>
              <a:t>la prison est plus sûre </a:t>
            </a:r>
            <a:r>
              <a:rPr lang="fr-FR" sz="2800" dirty="0" smtClean="0"/>
              <a:t> / Qu’une </a:t>
            </a:r>
            <a:r>
              <a:rPr lang="fr-FR" sz="2800" dirty="0"/>
              <a:t>ville en feu </a:t>
            </a:r>
            <a:endParaRPr lang="fr-FR" sz="2800" dirty="0" smtClean="0"/>
          </a:p>
          <a:p>
            <a:pPr marL="0" indent="0" algn="ctr">
              <a:buNone/>
            </a:pP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Extrait, poème 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</a:rPr>
              <a:t>Home, de </a:t>
            </a:r>
            <a:r>
              <a:rPr lang="fr-FR" sz="2800" dirty="0" err="1">
                <a:latin typeface="Tahoma" panose="020B0604030504040204" pitchFamily="34" charset="0"/>
                <a:ea typeface="Tahoma" panose="020B0604030504040204" pitchFamily="34" charset="0"/>
              </a:rPr>
              <a:t>Warsan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fr-FR" sz="2800" dirty="0" err="1">
                <a:latin typeface="Tahoma" panose="020B0604030504040204" pitchFamily="34" charset="0"/>
                <a:ea typeface="Tahoma" panose="020B0604030504040204" pitchFamily="34" charset="0"/>
              </a:rPr>
              <a:t>Shire</a:t>
            </a:r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fr-FR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fille de réfugiés somaliens en Grande-Bretagne</a:t>
            </a:r>
            <a:endParaRPr lang="fr-FR" sz="2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 smtClean="0"/>
              <a:t>Éléments de contexte </a:t>
            </a:r>
            <a:br>
              <a:rPr lang="fr-FR" sz="3700" dirty="0" smtClean="0"/>
            </a:br>
            <a:r>
              <a:rPr lang="fr-FR" sz="3700" dirty="0" smtClean="0"/>
              <a:t>et informations clés</a:t>
            </a:r>
            <a:endParaRPr lang="fr-FR" sz="3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016" cy="4764231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2016 : ouverture du programme PER à l’ENPC</a:t>
            </a:r>
          </a:p>
          <a:p>
            <a:r>
              <a:rPr lang="fr-FR" dirty="0" smtClean="0"/>
              <a:t>Début </a:t>
            </a:r>
            <a:r>
              <a:rPr lang="fr-FR" dirty="0"/>
              <a:t>2020, </a:t>
            </a:r>
            <a:r>
              <a:rPr lang="fr-FR" dirty="0" smtClean="0"/>
              <a:t>prise de contact de </a:t>
            </a:r>
            <a:r>
              <a:rPr lang="fr-FR" dirty="0" err="1" smtClean="0"/>
              <a:t>Dévelop’ponts</a:t>
            </a:r>
            <a:r>
              <a:rPr lang="fr-FR" dirty="0" smtClean="0"/>
              <a:t> /PER avec Ponts </a:t>
            </a:r>
            <a:r>
              <a:rPr lang="fr-FR" dirty="0" err="1" smtClean="0"/>
              <a:t>Alumni</a:t>
            </a:r>
            <a:endParaRPr lang="fr-FR" dirty="0"/>
          </a:p>
          <a:p>
            <a:r>
              <a:rPr lang="fr-FR" dirty="0" smtClean="0"/>
              <a:t>Juillet/août 2020 : création de l’équipe dite </a:t>
            </a:r>
            <a:r>
              <a:rPr lang="fr-FR" dirty="0"/>
              <a:t>« Solidarité humanitaire » </a:t>
            </a:r>
            <a:r>
              <a:rPr lang="fr-FR" dirty="0" smtClean="0"/>
              <a:t>au sein de Ponts </a:t>
            </a:r>
            <a:r>
              <a:rPr lang="fr-FR" dirty="0" err="1" smtClean="0"/>
              <a:t>Alumni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équipes se composent : </a:t>
            </a:r>
          </a:p>
          <a:p>
            <a:pPr lvl="0"/>
            <a:r>
              <a:rPr lang="fr-FR" dirty="0"/>
              <a:t>pour Ponts </a:t>
            </a:r>
            <a:r>
              <a:rPr lang="fr-FR" dirty="0" err="1"/>
              <a:t>Alumni</a:t>
            </a:r>
            <a:r>
              <a:rPr lang="fr-FR" dirty="0"/>
              <a:t>, « l’équipe Solidarité humanitaire » : </a:t>
            </a:r>
            <a:endParaRPr lang="fr-FR" dirty="0" smtClean="0"/>
          </a:p>
          <a:p>
            <a:pPr lvl="1"/>
            <a:r>
              <a:rPr lang="fr-FR" dirty="0" smtClean="0"/>
              <a:t>Laura </a:t>
            </a:r>
            <a:r>
              <a:rPr lang="fr-FR" dirty="0"/>
              <a:t>Cardenas (CIV </a:t>
            </a:r>
            <a:r>
              <a:rPr lang="fr-FR"/>
              <a:t>2018</a:t>
            </a:r>
            <a:r>
              <a:rPr lang="fr-FR" smtClean="0"/>
              <a:t>)</a:t>
            </a:r>
            <a:endParaRPr lang="fr-FR" dirty="0"/>
          </a:p>
          <a:p>
            <a:pPr lvl="1"/>
            <a:r>
              <a:rPr lang="fr-FR" dirty="0" smtClean="0"/>
              <a:t>Julien </a:t>
            </a:r>
            <a:r>
              <a:rPr lang="fr-FR" dirty="0" err="1" smtClean="0"/>
              <a:t>Deur</a:t>
            </a:r>
            <a:r>
              <a:rPr lang="fr-FR" dirty="0" smtClean="0"/>
              <a:t> (</a:t>
            </a:r>
            <a:r>
              <a:rPr lang="fr-FR" dirty="0"/>
              <a:t>CIV 2018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Antoine </a:t>
            </a:r>
            <a:r>
              <a:rPr lang="fr-FR" dirty="0" err="1"/>
              <a:t>Malafosse</a:t>
            </a:r>
            <a:r>
              <a:rPr lang="fr-FR" dirty="0"/>
              <a:t> (CIV 1985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Sébastien </a:t>
            </a:r>
            <a:r>
              <a:rPr lang="fr-FR" dirty="0" err="1" smtClean="0"/>
              <a:t>Maitenaz</a:t>
            </a:r>
            <a:r>
              <a:rPr lang="fr-FR" dirty="0"/>
              <a:t> (CIV 2018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Pierre </a:t>
            </a:r>
            <a:r>
              <a:rPr lang="fr-FR" dirty="0"/>
              <a:t>Michaux, (IPC 1978) </a:t>
            </a:r>
            <a:endParaRPr lang="fr-FR" dirty="0" smtClean="0"/>
          </a:p>
          <a:p>
            <a:pPr lvl="1"/>
            <a:r>
              <a:rPr lang="fr-FR" dirty="0" smtClean="0"/>
              <a:t>Louis Marie </a:t>
            </a:r>
            <a:r>
              <a:rPr lang="fr-FR" dirty="0"/>
              <a:t>Pons (IPC 1984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Éloïse </a:t>
            </a:r>
            <a:r>
              <a:rPr lang="fr-FR" dirty="0"/>
              <a:t>Soulier (CIV 2018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et moi-même Claire </a:t>
            </a:r>
            <a:r>
              <a:rPr lang="fr-FR" dirty="0" err="1" smtClean="0"/>
              <a:t>Dodé</a:t>
            </a:r>
            <a:r>
              <a:rPr lang="fr-FR" dirty="0"/>
              <a:t> (CIV 2000</a:t>
            </a:r>
            <a:r>
              <a:rPr lang="fr-FR" dirty="0" smtClean="0"/>
              <a:t>)</a:t>
            </a:r>
            <a:endParaRPr lang="fr-FR" dirty="0"/>
          </a:p>
          <a:p>
            <a:pPr lvl="0"/>
            <a:r>
              <a:rPr lang="fr-FR" dirty="0"/>
              <a:t>pour l’École </a:t>
            </a:r>
            <a:r>
              <a:rPr lang="fr-FR" dirty="0" smtClean="0"/>
              <a:t>: </a:t>
            </a:r>
          </a:p>
          <a:p>
            <a:pPr lvl="1"/>
            <a:r>
              <a:rPr lang="fr-FR" b="1" u="sng" dirty="0" smtClean="0"/>
              <a:t>Cédric Rousse</a:t>
            </a:r>
            <a:r>
              <a:rPr lang="fr-FR" dirty="0" smtClean="0"/>
              <a:t>, coordinateur 2021/2024 </a:t>
            </a:r>
            <a:r>
              <a:rPr lang="fr-FR" dirty="0"/>
              <a:t>du programme pour la direction de l’enseignement et chargée du </a:t>
            </a:r>
            <a:r>
              <a:rPr lang="fr-FR" dirty="0" err="1"/>
              <a:t>copilotage</a:t>
            </a:r>
            <a:r>
              <a:rPr lang="fr-FR" dirty="0"/>
              <a:t> avec Clara Sicard </a:t>
            </a:r>
            <a:r>
              <a:rPr lang="fr-FR" dirty="0" err="1" smtClean="0"/>
              <a:t>Benmedjahed</a:t>
            </a:r>
            <a:endParaRPr lang="fr-FR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pour </a:t>
            </a:r>
            <a:r>
              <a:rPr lang="fr-FR" dirty="0" err="1"/>
              <a:t>Dévelop’ponts</a:t>
            </a:r>
            <a:r>
              <a:rPr lang="fr-FR" dirty="0"/>
              <a:t> : </a:t>
            </a:r>
            <a:endParaRPr lang="fr-FR" dirty="0" smtClean="0"/>
          </a:p>
          <a:p>
            <a:pPr lvl="1"/>
            <a:r>
              <a:rPr lang="fr-FR" dirty="0" smtClean="0"/>
              <a:t>Clara Sicard </a:t>
            </a:r>
            <a:r>
              <a:rPr lang="fr-FR" dirty="0" err="1" smtClean="0"/>
              <a:t>Benmedjahed</a:t>
            </a:r>
            <a:r>
              <a:rPr lang="fr-FR" dirty="0" smtClean="0"/>
              <a:t>, </a:t>
            </a:r>
            <a:r>
              <a:rPr lang="fr-FR" dirty="0"/>
              <a:t>VP PER au sein de l’association </a:t>
            </a:r>
            <a:r>
              <a:rPr lang="fr-FR" dirty="0" err="1"/>
              <a:t>Dévelop’Ponts</a:t>
            </a:r>
            <a:r>
              <a:rPr lang="fr-FR" dirty="0"/>
              <a:t>, </a:t>
            </a:r>
            <a:endParaRPr lang="fr-FR" dirty="0" smtClean="0"/>
          </a:p>
          <a:p>
            <a:pPr lvl="1"/>
            <a:r>
              <a:rPr lang="fr-FR" dirty="0"/>
              <a:t>Majid Arthaud, Salomé Gallot et Xavier Chevalley</a:t>
            </a:r>
            <a:r>
              <a:rPr lang="fr-FR" dirty="0" smtClean="0"/>
              <a:t>, </a:t>
            </a:r>
            <a:r>
              <a:rPr lang="fr-FR" dirty="0"/>
              <a:t>respectivement responsables des ateliers sciences et des binômes.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2160240" cy="4421088"/>
          </a:xfrm>
        </p:spPr>
        <p:txBody>
          <a:bodyPr>
            <a:noAutofit/>
          </a:bodyPr>
          <a:lstStyle/>
          <a:p>
            <a:pPr indent="-161925"/>
            <a:r>
              <a:rPr lang="fr-FR" sz="1800" b="1" u="sng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dirty="0" smtClean="0"/>
              <a:t>Les soutiens associatifs</a:t>
            </a:r>
          </a:p>
          <a:p>
            <a:pPr indent="-161925"/>
            <a:r>
              <a:rPr lang="fr-FR" sz="1800" dirty="0" smtClean="0"/>
              <a:t>Les spécificités ou difficultés particulières</a:t>
            </a:r>
          </a:p>
          <a:p>
            <a:pPr indent="-161925"/>
            <a:r>
              <a:rPr lang="fr-FR" sz="1800" dirty="0" smtClean="0"/>
              <a:t>Questions</a:t>
            </a:r>
            <a:endParaRPr lang="fr-FR" sz="1800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528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Éléments de contexte </a:t>
            </a:r>
            <a:br>
              <a:rPr lang="fr-FR" sz="3700" dirty="0"/>
            </a:br>
            <a:r>
              <a:rPr lang="fr-FR" sz="3700" dirty="0"/>
              <a:t>et informations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Le soutien comporte actuellement deux volets :</a:t>
            </a:r>
          </a:p>
          <a:p>
            <a:pPr lvl="0"/>
            <a:r>
              <a:rPr lang="fr-FR" dirty="0"/>
              <a:t>Un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accompagnement individuel </a:t>
            </a:r>
            <a:r>
              <a:rPr lang="fr-FR" dirty="0"/>
              <a:t>d’un élève réfugié par un </a:t>
            </a:r>
            <a:r>
              <a:rPr lang="fr-FR" dirty="0" err="1" smtClean="0"/>
              <a:t>alumni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lvl="0"/>
            <a:r>
              <a:rPr lang="fr-FR" dirty="0"/>
              <a:t>Un accompagnement </a:t>
            </a:r>
            <a:r>
              <a:rPr lang="fr-FR" dirty="0" smtClean="0"/>
              <a:t>par groupes d’élèves </a:t>
            </a:r>
            <a:r>
              <a:rPr lang="fr-FR" dirty="0"/>
              <a:t>sous la forme de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séminaires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carrières</a:t>
            </a:r>
            <a:r>
              <a:rPr lang="fr-FR" dirty="0" smtClean="0"/>
              <a:t>, </a:t>
            </a:r>
            <a:r>
              <a:rPr lang="fr-FR" dirty="0" smtClean="0"/>
              <a:t>sur </a:t>
            </a:r>
            <a:r>
              <a:rPr lang="fr-FR" dirty="0"/>
              <a:t>des thématiques </a:t>
            </a:r>
            <a:r>
              <a:rPr lang="fr-FR" dirty="0" smtClean="0"/>
              <a:t>diverses, à raison d’un séminaire par mois environ :</a:t>
            </a:r>
          </a:p>
          <a:p>
            <a:pPr lvl="1"/>
            <a:r>
              <a:rPr lang="fr-FR" dirty="0" smtClean="0"/>
              <a:t>un </a:t>
            </a:r>
            <a:r>
              <a:rPr lang="fr-FR" dirty="0"/>
              <a:t>panorama de la recherche d’emploi en </a:t>
            </a:r>
            <a:r>
              <a:rPr lang="fr-FR" dirty="0" smtClean="0"/>
              <a:t>France</a:t>
            </a:r>
          </a:p>
          <a:p>
            <a:pPr lvl="1"/>
            <a:r>
              <a:rPr lang="fr-FR" dirty="0" smtClean="0"/>
              <a:t>l’étude </a:t>
            </a:r>
            <a:r>
              <a:rPr lang="fr-FR" dirty="0"/>
              <a:t>d’un secteur professionnel en particulier </a:t>
            </a:r>
            <a:endParaRPr lang="fr-FR" dirty="0" smtClean="0"/>
          </a:p>
          <a:p>
            <a:pPr lvl="1"/>
            <a:r>
              <a:rPr lang="fr-FR" dirty="0" smtClean="0"/>
              <a:t>les </a:t>
            </a:r>
            <a:r>
              <a:rPr lang="fr-FR" dirty="0"/>
              <a:t>cultures professionnelles </a:t>
            </a:r>
            <a:r>
              <a:rPr lang="fr-FR" dirty="0" smtClean="0"/>
              <a:t>françaises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Nous </a:t>
            </a:r>
            <a:r>
              <a:rPr lang="fr-FR" dirty="0"/>
              <a:t>vous remercions d’avoir répondu à l’appel et d’être présents ce soir.</a:t>
            </a:r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b="1" u="sng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494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Éléments de contexte </a:t>
            </a:r>
            <a:br>
              <a:rPr lang="fr-FR" sz="3700" dirty="0"/>
            </a:br>
            <a:r>
              <a:rPr lang="fr-FR" sz="3700" dirty="0"/>
              <a:t>et informations clés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356954" y="6364610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 smtClean="0"/>
              <a:t>Intervenante / </a:t>
            </a:r>
            <a:r>
              <a:rPr lang="fr-FR" sz="1400" dirty="0" err="1" smtClean="0"/>
              <a:t>Talking</a:t>
            </a:r>
            <a:r>
              <a:rPr lang="fr-FR" sz="1400" dirty="0" smtClean="0"/>
              <a:t> : Claire </a:t>
            </a:r>
            <a:r>
              <a:rPr lang="fr-FR" sz="1400" dirty="0" err="1" smtClean="0"/>
              <a:t>Dodé</a:t>
            </a:r>
            <a:r>
              <a:rPr lang="fr-FR" sz="1400" dirty="0" smtClean="0"/>
              <a:t>, Présidente de l’équipe « Solidarité humanitaire » de Ponts </a:t>
            </a:r>
            <a:r>
              <a:rPr lang="fr-FR" sz="1400" dirty="0" err="1" smtClean="0"/>
              <a:t>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b="1" u="sng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31540" y="1600198"/>
            <a:ext cx="6516724" cy="485313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fr-FR" dirty="0" smtClean="0"/>
              <a:t>Qu’est-ce qu’un réfugié ?</a:t>
            </a:r>
            <a:r>
              <a:rPr lang="fr-FR" dirty="0"/>
              <a:t> </a:t>
            </a:r>
          </a:p>
          <a:p>
            <a:r>
              <a:rPr lang="fr-FR" dirty="0" smtClean="0"/>
              <a:t>Définition de la Convention </a:t>
            </a:r>
            <a:r>
              <a:rPr lang="fr-FR" dirty="0"/>
              <a:t>de </a:t>
            </a:r>
            <a:r>
              <a:rPr lang="fr-FR" dirty="0" smtClean="0"/>
              <a:t>1951 : personne craignant </a:t>
            </a:r>
            <a:r>
              <a:rPr lang="fr-FR" dirty="0"/>
              <a:t>avec raison d’être persécutée du fait de sa </a:t>
            </a:r>
            <a:r>
              <a:rPr lang="fr-FR" b="1" dirty="0">
                <a:solidFill>
                  <a:srgbClr val="FF0000"/>
                </a:solidFill>
              </a:rPr>
              <a:t>race</a:t>
            </a:r>
            <a:r>
              <a:rPr lang="fr-FR" dirty="0"/>
              <a:t>, de sa </a:t>
            </a:r>
            <a:r>
              <a:rPr lang="fr-FR" b="1" dirty="0">
                <a:solidFill>
                  <a:srgbClr val="0070C0"/>
                </a:solidFill>
              </a:rPr>
              <a:t>religion</a:t>
            </a:r>
            <a:r>
              <a:rPr lang="fr-FR" dirty="0"/>
              <a:t>, de sa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nationalité</a:t>
            </a:r>
            <a:r>
              <a:rPr lang="fr-FR" dirty="0"/>
              <a:t>, de son </a:t>
            </a:r>
            <a:r>
              <a:rPr lang="fr-FR" b="1" dirty="0">
                <a:solidFill>
                  <a:srgbClr val="00B0F0"/>
                </a:solidFill>
              </a:rPr>
              <a:t>appartenance à un certain groupe social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/>
              <a:t>ou de ses </a:t>
            </a: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opinions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politiques</a:t>
            </a:r>
            <a:r>
              <a:rPr lang="fr-FR" dirty="0" smtClean="0"/>
              <a:t> + être hors de son pays et ne pouvoir y retourner à cause des craintes</a:t>
            </a:r>
          </a:p>
          <a:p>
            <a:r>
              <a:rPr lang="fr-FR" dirty="0" smtClean="0"/>
              <a:t>Une personne est réfugiée dès </a:t>
            </a:r>
            <a:r>
              <a:rPr lang="fr-FR" dirty="0"/>
              <a:t>qu’elle satisfait </a:t>
            </a:r>
            <a:r>
              <a:rPr lang="fr-FR" dirty="0" smtClean="0"/>
              <a:t>aux </a:t>
            </a:r>
            <a:r>
              <a:rPr lang="fr-FR" dirty="0"/>
              <a:t>critères énoncés dans la définition</a:t>
            </a:r>
            <a:r>
              <a:rPr lang="fr-FR" dirty="0" smtClean="0"/>
              <a:t>. </a:t>
            </a:r>
            <a:r>
              <a:rPr lang="fr-FR" b="1" dirty="0" smtClean="0"/>
              <a:t>Cette </a:t>
            </a:r>
            <a:r>
              <a:rPr lang="fr-FR" b="1" dirty="0"/>
              <a:t>situation est nécessairement réalisée </a:t>
            </a:r>
            <a:r>
              <a:rPr lang="fr-FR" b="1" u="sng" dirty="0"/>
              <a:t>avant</a:t>
            </a:r>
            <a:r>
              <a:rPr lang="fr-FR" b="1" dirty="0"/>
              <a:t> </a:t>
            </a:r>
            <a:r>
              <a:rPr lang="fr-FR" b="1" dirty="0" smtClean="0"/>
              <a:t>que </a:t>
            </a:r>
            <a:r>
              <a:rPr lang="fr-FR" b="1" dirty="0"/>
              <a:t>le statut de réfugié ne soit formellement reconnu à </a:t>
            </a:r>
            <a:r>
              <a:rPr lang="fr-FR" b="1" dirty="0" smtClean="0"/>
              <a:t>l’intéressé</a:t>
            </a:r>
            <a:r>
              <a:rPr lang="fr-FR" dirty="0" smtClean="0"/>
              <a:t> (source HCR 2011). Par </a:t>
            </a:r>
            <a:r>
              <a:rPr lang="fr-FR" dirty="0"/>
              <a:t>conséquent, la </a:t>
            </a:r>
            <a:r>
              <a:rPr lang="fr-FR" dirty="0" smtClean="0"/>
              <a:t>détermination </a:t>
            </a:r>
            <a:r>
              <a:rPr lang="fr-FR" dirty="0"/>
              <a:t>du statut de réfugié n’a pas pour effet de conférer la qualité de réfugié ; elle </a:t>
            </a:r>
            <a:r>
              <a:rPr lang="fr-FR" dirty="0" smtClean="0"/>
              <a:t>constate </a:t>
            </a:r>
            <a:r>
              <a:rPr lang="fr-FR" dirty="0"/>
              <a:t>l’existence de cette qualité. </a:t>
            </a:r>
            <a:r>
              <a:rPr lang="fr-FR" dirty="0" smtClean="0"/>
              <a:t>Une </a:t>
            </a:r>
            <a:r>
              <a:rPr lang="fr-FR" dirty="0"/>
              <a:t>personne ne devient pas réfugié parce qu’elle </a:t>
            </a:r>
            <a:r>
              <a:rPr lang="fr-FR" dirty="0" smtClean="0"/>
              <a:t>est </a:t>
            </a:r>
            <a:r>
              <a:rPr lang="fr-FR" dirty="0"/>
              <a:t>reconnue comme telle, mais elle est reconnue comme telle parce qu’elle est réfugié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50</a:t>
            </a:r>
            <a:r>
              <a:rPr lang="fr-FR" b="1" dirty="0"/>
              <a:t>%</a:t>
            </a:r>
            <a:r>
              <a:rPr lang="fr-FR" dirty="0"/>
              <a:t> de femmes à l’échelle mondiale (source ONU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75% à 97% </a:t>
            </a:r>
            <a:r>
              <a:rPr lang="fr-FR" dirty="0" smtClean="0"/>
              <a:t>dans les pays limitrophes de leur pays (</a:t>
            </a:r>
            <a:r>
              <a:rPr lang="fr-FR" dirty="0" err="1" smtClean="0"/>
              <a:t>Cimade</a:t>
            </a:r>
            <a:r>
              <a:rPr lang="fr-FR" dirty="0" smtClean="0"/>
              <a:t>/HCR)</a:t>
            </a:r>
            <a:endParaRPr lang="fr-FR" dirty="0"/>
          </a:p>
          <a:p>
            <a:r>
              <a:rPr lang="fr-FR" dirty="0" smtClean="0"/>
              <a:t>Vocabulaire: </a:t>
            </a:r>
            <a:r>
              <a:rPr lang="fr-FR" b="1" dirty="0" smtClean="0">
                <a:solidFill>
                  <a:srgbClr val="0070C0"/>
                </a:solidFill>
              </a:rPr>
              <a:t>demandeur d’asile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réfugié statutaire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B050"/>
                </a:solidFill>
              </a:rPr>
              <a:t>protection subsidiaire</a:t>
            </a:r>
            <a:r>
              <a:rPr lang="fr-FR" dirty="0" smtClean="0"/>
              <a:t> (</a:t>
            </a:r>
            <a:r>
              <a:rPr lang="fr-FR" sz="2200" dirty="0" smtClean="0"/>
              <a:t>si « violence généralisée » dans le pays ou défaut de protection par les autorités du pays</a:t>
            </a:r>
            <a:r>
              <a:rPr lang="fr-FR" dirty="0" smtClean="0"/>
              <a:t>), </a:t>
            </a:r>
            <a:r>
              <a:rPr lang="fr-FR" b="1" dirty="0" smtClean="0">
                <a:solidFill>
                  <a:srgbClr val="7030A0"/>
                </a:solidFill>
              </a:rPr>
              <a:t>débouté</a:t>
            </a:r>
            <a:r>
              <a:rPr lang="fr-FR" dirty="0" smtClean="0"/>
              <a:t> de l’asile</a:t>
            </a:r>
          </a:p>
        </p:txBody>
      </p:sp>
    </p:spTree>
    <p:extLst>
      <p:ext uri="{BB962C8B-B14F-4D97-AF65-F5344CB8AC3E}">
        <p14:creationId xmlns:p14="http://schemas.microsoft.com/office/powerpoint/2010/main" val="5460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Éléments de contexte </a:t>
            </a:r>
            <a:br>
              <a:rPr lang="fr-FR" sz="3700" dirty="0"/>
            </a:br>
            <a:r>
              <a:rPr lang="fr-FR" sz="3700" dirty="0"/>
              <a:t>et informations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3394720" cy="110871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fr-FR" dirty="0" smtClean="0"/>
              <a:t>Réfugiés statutaires </a:t>
            </a:r>
            <a:r>
              <a:rPr lang="fr-FR" dirty="0"/>
              <a:t>ou demandeurs </a:t>
            </a:r>
            <a:r>
              <a:rPr lang="fr-FR" dirty="0" smtClean="0"/>
              <a:t>d’asile</a:t>
            </a:r>
          </a:p>
          <a:p>
            <a:pPr lvl="0"/>
            <a:r>
              <a:rPr lang="fr-FR" dirty="0" smtClean="0"/>
              <a:t>Avec un bagage en génie civil, génie mécanique ou informatique</a:t>
            </a:r>
          </a:p>
          <a:p>
            <a:pPr lvl="0"/>
            <a:r>
              <a:rPr lang="fr-FR" dirty="0" smtClean="0"/>
              <a:t>Bac + 2 à Bac + 8</a:t>
            </a:r>
          </a:p>
          <a:p>
            <a:pPr lvl="0"/>
            <a:r>
              <a:rPr lang="fr-FR" dirty="0" smtClean="0"/>
              <a:t>20 % de femmes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b="1" u="sng" dirty="0" smtClean="0"/>
              <a:t>Les profils des étudiants</a:t>
            </a:r>
          </a:p>
          <a:p>
            <a:pPr indent="-161925"/>
            <a:r>
              <a:rPr lang="fr-FR" sz="1800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31540" y="3140968"/>
            <a:ext cx="6012668" cy="172819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dirty="0" smtClean="0"/>
              <a:t>Mobilité contrainte :</a:t>
            </a:r>
            <a:r>
              <a:rPr lang="fr-FR" dirty="0"/>
              <a:t> </a:t>
            </a:r>
          </a:p>
          <a:p>
            <a:pPr lvl="1"/>
            <a:r>
              <a:rPr lang="fr-FR" dirty="0" smtClean="0"/>
              <a:t>sans </a:t>
            </a:r>
            <a:r>
              <a:rPr lang="fr-FR" dirty="0"/>
              <a:t>préparation amont en </a:t>
            </a:r>
            <a:r>
              <a:rPr lang="fr-FR" dirty="0" smtClean="0"/>
              <a:t>français. Niveau </a:t>
            </a:r>
            <a:r>
              <a:rPr lang="fr-FR" dirty="0"/>
              <a:t>de français élémentaire (</a:t>
            </a:r>
            <a:r>
              <a:rPr lang="fr-FR" dirty="0" smtClean="0"/>
              <a:t>A2) </a:t>
            </a:r>
            <a:r>
              <a:rPr lang="fr-FR" dirty="0"/>
              <a:t>parfois appris « sur le tas »</a:t>
            </a:r>
          </a:p>
          <a:p>
            <a:pPr lvl="1"/>
            <a:r>
              <a:rPr lang="fr-FR" dirty="0"/>
              <a:t>sans avoir nécessairement pu emporter tous leurs documents (diplômes, pièces d’identité, etc.)</a:t>
            </a:r>
          </a:p>
          <a:p>
            <a:pPr lvl="1"/>
            <a:r>
              <a:rPr lang="fr-FR" dirty="0"/>
              <a:t>sans avoir nécessairement pu préparer leur intégration en France avant leur départ</a:t>
            </a:r>
          </a:p>
          <a:p>
            <a:endParaRPr lang="fr-FR" dirty="0"/>
          </a:p>
        </p:txBody>
      </p:sp>
      <p:graphicFrame>
        <p:nvGraphicFramePr>
          <p:cNvPr id="9" name="Chart 61">
            <a:extLst>
              <a:ext uri="{FF2B5EF4-FFF2-40B4-BE49-F238E27FC236}">
                <a16:creationId xmlns="" xmlns:a16="http://schemas.microsoft.com/office/drawing/2014/main" id="{9106D717-D8FF-445D-94C8-B90A24E91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915977"/>
              </p:ext>
            </p:extLst>
          </p:nvPr>
        </p:nvGraphicFramePr>
        <p:xfrm>
          <a:off x="3779912" y="1484784"/>
          <a:ext cx="2651684" cy="16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4869160"/>
            <a:ext cx="6120680" cy="10801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 smtClean="0"/>
              <a:t>Le programme PER les accompagne tant dans leur apprentissage que dans leurs démarches.</a:t>
            </a:r>
          </a:p>
          <a:p>
            <a:pPr marL="0" indent="0">
              <a:buNone/>
            </a:pPr>
            <a:r>
              <a:rPr lang="fr-FR" dirty="0" smtClean="0"/>
              <a:t>L’accompagnement individuel par les </a:t>
            </a:r>
            <a:r>
              <a:rPr lang="fr-FR" dirty="0" err="1" smtClean="0"/>
              <a:t>alumnis</a:t>
            </a:r>
            <a:r>
              <a:rPr lang="fr-FR" dirty="0" smtClean="0"/>
              <a:t> n’a évidemment pas vocation à résoudre toutes ces difficultés, il s’agit là d’éléments de contexte utiles à connaître pour que l’accompagnement se passe au mieux.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7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/>
              <a:t>Éléments de contexte </a:t>
            </a:r>
            <a:br>
              <a:rPr lang="fr-FR" sz="3700" dirty="0"/>
            </a:br>
            <a:r>
              <a:rPr lang="fr-FR" sz="3700" dirty="0"/>
              <a:t>et informations clés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b="1" u="sng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2773" y="1448809"/>
            <a:ext cx="594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Impulsion par les élèves en 2016</a:t>
            </a:r>
          </a:p>
          <a:p>
            <a:r>
              <a:rPr lang="fr-FR" sz="1400" dirty="0" smtClean="0"/>
              <a:t>Conception d’une réponse pédagogique à un enjeu sociétal</a:t>
            </a:r>
            <a:endParaRPr lang="fr-FR" sz="1400" dirty="0"/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2"/>
          <a:srcRect t="8609"/>
          <a:stretch/>
        </p:blipFill>
        <p:spPr>
          <a:xfrm>
            <a:off x="347802" y="1916832"/>
            <a:ext cx="6292155" cy="1350334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4416563" y="3501008"/>
            <a:ext cx="2223394" cy="230425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Français, dont certification</a:t>
            </a:r>
            <a:endParaRPr lang="fr-FR" dirty="0"/>
          </a:p>
          <a:p>
            <a:r>
              <a:rPr lang="fr-FR" dirty="0"/>
              <a:t>Anglais</a:t>
            </a:r>
          </a:p>
          <a:p>
            <a:r>
              <a:rPr lang="fr-FR" dirty="0" smtClean="0"/>
              <a:t>Sciences</a:t>
            </a:r>
            <a:endParaRPr lang="fr-FR" dirty="0"/>
          </a:p>
          <a:p>
            <a:r>
              <a:rPr lang="fr-FR" dirty="0"/>
              <a:t>Travail du projet professionnel ou </a:t>
            </a:r>
            <a:r>
              <a:rPr lang="fr-FR" dirty="0" smtClean="0"/>
              <a:t>universitaire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0" y="3356992"/>
            <a:ext cx="4041160" cy="25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 smtClean="0"/>
              <a:t>Les nombreuses étapes de l’orientation</a:t>
            </a:r>
            <a:endParaRPr lang="fr-FR" sz="3700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b="1" u="sng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2758"/>
            <a:ext cx="6337416" cy="39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28192"/>
            <a:ext cx="6347048" cy="46064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r-FR" dirty="0" smtClean="0"/>
              <a:t>Objectif : reprise d’études en septembre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5"/>
          <a:stretch/>
        </p:blipFill>
        <p:spPr bwMode="auto">
          <a:xfrm>
            <a:off x="394824" y="1484784"/>
            <a:ext cx="334986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174625" lvl="1" indent="0"/>
            <a:r>
              <a:rPr lang="fr-FR" dirty="0" smtClean="0">
                <a:solidFill>
                  <a:schemeClr val="bg1"/>
                </a:solidFill>
              </a:rPr>
              <a:t>Articulation entre les </a:t>
            </a:r>
            <a:r>
              <a:rPr lang="fr-FR" b="1" dirty="0" smtClean="0">
                <a:solidFill>
                  <a:schemeClr val="bg1"/>
                </a:solidFill>
              </a:rPr>
              <a:t>séminaires d’orientation </a:t>
            </a:r>
            <a:r>
              <a:rPr lang="fr-FR" dirty="0" smtClean="0">
                <a:solidFill>
                  <a:schemeClr val="bg1"/>
                </a:solidFill>
              </a:rPr>
              <a:t>assurés par les </a:t>
            </a:r>
            <a:r>
              <a:rPr lang="fr-FR" dirty="0" err="1" smtClean="0">
                <a:solidFill>
                  <a:schemeClr val="bg1"/>
                </a:solidFill>
              </a:rPr>
              <a:t>alumnis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et la progression du programme PER</a:t>
            </a: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b="1" u="sng" dirty="0" smtClean="0"/>
              <a:t>Le programme PER</a:t>
            </a:r>
          </a:p>
          <a:p>
            <a:pPr indent="-161925"/>
            <a:r>
              <a:rPr lang="fr-FR" sz="1800" dirty="0" smtClean="0"/>
              <a:t>Les soutiens associatifs</a:t>
            </a:r>
          </a:p>
          <a:p>
            <a:pPr indent="-161925"/>
            <a:r>
              <a:rPr lang="fr-FR" sz="1800" dirty="0" smtClean="0"/>
              <a:t>Les </a:t>
            </a:r>
            <a:r>
              <a:rPr lang="fr-FR" sz="1800" dirty="0"/>
              <a:t>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1706"/>
          <a:stretch/>
        </p:blipFill>
        <p:spPr bwMode="auto">
          <a:xfrm>
            <a:off x="4211960" y="2188029"/>
            <a:ext cx="2661132" cy="35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11960" y="1484784"/>
            <a:ext cx="2661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Exemples de thème des </a:t>
            </a:r>
            <a:r>
              <a:rPr lang="fr-FR" sz="1400" dirty="0" smtClean="0"/>
              <a:t>séminaires carrières </a:t>
            </a:r>
            <a:r>
              <a:rPr lang="fr-FR" sz="1400" dirty="0" smtClean="0"/>
              <a:t>assurés par les </a:t>
            </a:r>
            <a:r>
              <a:rPr lang="fr-FR" sz="1400" dirty="0" err="1" smtClean="0"/>
              <a:t>alumnis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451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BE8B9A-24A6-4A42-B7EB-454DB313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700" dirty="0" smtClean="0"/>
              <a:t>Que deviennent les étudiants du PER ? </a:t>
            </a:r>
            <a:endParaRPr lang="fr-FR" sz="3700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356EC585-1BB8-4035-B065-7F7DDF22A0B0}"/>
              </a:ext>
            </a:extLst>
          </p:cNvPr>
          <p:cNvSpPr txBox="1">
            <a:spLocks/>
          </p:cNvSpPr>
          <p:nvPr/>
        </p:nvSpPr>
        <p:spPr>
          <a:xfrm>
            <a:off x="3275856" y="6165304"/>
            <a:ext cx="5647605" cy="3982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smtClean="0"/>
              <a:t>Intervenante / Talking : Claire Dodé, Présidente de l’équipe « Solidarité humanitaire » de Ponts Alumni</a:t>
            </a:r>
            <a:endParaRPr lang="fr-FR" sz="14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732240" y="1600200"/>
            <a:ext cx="2160240" cy="44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/>
            <a:r>
              <a:rPr lang="fr-FR" sz="1800" dirty="0" smtClean="0"/>
              <a:t>Historique et composition des équipes</a:t>
            </a:r>
          </a:p>
          <a:p>
            <a:pPr indent="-161925"/>
            <a:r>
              <a:rPr lang="fr-FR" sz="1800" dirty="0" smtClean="0"/>
              <a:t>Le contenu du soutien de PA</a:t>
            </a:r>
          </a:p>
          <a:p>
            <a:pPr indent="-161925"/>
            <a:r>
              <a:rPr lang="fr-FR" sz="1800" dirty="0" smtClean="0"/>
              <a:t>Les profils des étudiants</a:t>
            </a:r>
          </a:p>
          <a:p>
            <a:pPr indent="-161925"/>
            <a:r>
              <a:rPr lang="fr-FR" sz="1800" b="1" u="sng" dirty="0" smtClean="0"/>
              <a:t>Le programme PER</a:t>
            </a:r>
          </a:p>
          <a:p>
            <a:pPr indent="-161925"/>
            <a:r>
              <a:rPr lang="fr-FR" sz="1800" dirty="0"/>
              <a:t>Les soutiens associatifs</a:t>
            </a:r>
          </a:p>
          <a:p>
            <a:pPr indent="-161925"/>
            <a:r>
              <a:rPr lang="fr-FR" sz="1800" dirty="0"/>
              <a:t>Les spécificités ou difficultés particulières</a:t>
            </a:r>
          </a:p>
          <a:p>
            <a:pPr indent="-161925"/>
            <a:r>
              <a:rPr lang="fr-FR" sz="1800" dirty="0"/>
              <a:t>Questions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234" y="2564904"/>
            <a:ext cx="2379264" cy="17831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33293"/>
            <a:ext cx="4333875" cy="420052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619672" y="5013176"/>
            <a:ext cx="23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Orientation à la sortie </a:t>
            </a:r>
          </a:p>
          <a:p>
            <a:pPr algn="ctr"/>
            <a:r>
              <a:rPr lang="fr-FR" u="sng" dirty="0" smtClean="0"/>
              <a:t>du PER (par promotion)</a:t>
            </a:r>
            <a:endParaRPr lang="fr-FR" u="sng" dirty="0"/>
          </a:p>
        </p:txBody>
      </p:sp>
      <p:sp>
        <p:nvSpPr>
          <p:cNvPr id="20" name="ZoneTexte 19"/>
          <p:cNvSpPr txBox="1"/>
          <p:nvPr/>
        </p:nvSpPr>
        <p:spPr>
          <a:xfrm>
            <a:off x="4827746" y="4365104"/>
            <a:ext cx="2048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Progrès en français </a:t>
            </a:r>
          </a:p>
          <a:p>
            <a:r>
              <a:rPr lang="fr-FR" u="sng" dirty="0" smtClean="0"/>
              <a:t>(toutes promotions </a:t>
            </a:r>
          </a:p>
          <a:p>
            <a:pPr algn="ctr"/>
            <a:r>
              <a:rPr lang="fr-FR" u="sng" dirty="0" smtClean="0"/>
              <a:t>confondues)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30595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Comite 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1" id="{48F8ACE3-A59D-4CD9-A039-6203448B4CA6}" vid="{D6D59D17-C5B0-42AE-B920-5389812B9F9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842</Words>
  <Application>Microsoft Office PowerPoint</Application>
  <PresentationFormat>Affichage à l'écran (4:3)</PresentationFormat>
  <Paragraphs>206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Comite PA</vt:lpstr>
      <vt:lpstr>Le soutien de Ponts Alumni au PER Programme pour Étudiants Réfugiés 2021</vt:lpstr>
      <vt:lpstr>Éléments de contexte  et informations clés</vt:lpstr>
      <vt:lpstr>Éléments de contexte  et informations clés</vt:lpstr>
      <vt:lpstr>Éléments de contexte  et informations clés</vt:lpstr>
      <vt:lpstr>Éléments de contexte  et informations clés</vt:lpstr>
      <vt:lpstr>Éléments de contexte  et informations clés</vt:lpstr>
      <vt:lpstr>Les nombreuses étapes de l’orientation</vt:lpstr>
      <vt:lpstr>Articulation entre les séminaires d’orientation assurés par les alumnis  et la progression du programme PER</vt:lpstr>
      <vt:lpstr>Que deviennent les étudiants du PER ? </vt:lpstr>
      <vt:lpstr>Éléments de contexte  et informations clés</vt:lpstr>
      <vt:lpstr>Éléments de contexte  et informations clés</vt:lpstr>
      <vt:lpstr>Objectif de cette première partie : vous fournir des éléments de contexte</vt:lpstr>
      <vt:lpstr>Éléments de contexte  et informations clés</vt:lpstr>
      <vt:lpstr>Le soutien de Ponts Alumni au PER Programme pour Étudiants Réfugiés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Lancement du programme PER 2020 Présentation des binômes</dc:title>
  <dc:creator>Camille LABORIE</dc:creator>
  <cp:lastModifiedBy>DODE Claire</cp:lastModifiedBy>
  <cp:revision>107</cp:revision>
  <dcterms:created xsi:type="dcterms:W3CDTF">2020-11-26T09:47:32Z</dcterms:created>
  <dcterms:modified xsi:type="dcterms:W3CDTF">2021-11-24T21:47:24Z</dcterms:modified>
</cp:coreProperties>
</file>