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1" autoAdjust="0"/>
  </p:normalViewPr>
  <p:slideViewPr>
    <p:cSldViewPr snapToGrid="0" snapToObjects="1">
      <p:cViewPr varScale="1">
        <p:scale>
          <a:sx n="104" d="100"/>
          <a:sy n="104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pPr/>
              <a:t>20/01/2017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pro </a:t>
            </a:r>
            <a:r>
              <a:rPr lang="fr-FR" dirty="0" smtClean="0"/>
              <a:t>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XMP-CONSULT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xmlns="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Responsables,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336" y="1600200"/>
            <a:ext cx="8458200" cy="504748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r-FR" dirty="0" smtClean="0"/>
              <a:t>Historique</a:t>
            </a:r>
          </a:p>
          <a:p>
            <a:pPr lvl="1"/>
            <a:r>
              <a:rPr lang="fr-FR" dirty="0" smtClean="0"/>
              <a:t>2000 </a:t>
            </a:r>
            <a:r>
              <a:rPr lang="fr-FR" dirty="0" smtClean="0"/>
              <a:t>création d'</a:t>
            </a:r>
            <a:r>
              <a:rPr lang="fr-FR" b="1" dirty="0" smtClean="0"/>
              <a:t>X-</a:t>
            </a:r>
            <a:r>
              <a:rPr lang="fr-FR" b="1" dirty="0" err="1" smtClean="0"/>
              <a:t>Consult</a:t>
            </a:r>
            <a:r>
              <a:rPr lang="fr-FR" dirty="0" smtClean="0"/>
              <a:t> </a:t>
            </a:r>
            <a:r>
              <a:rPr lang="fr-FR" dirty="0" smtClean="0"/>
              <a:t>et 2001 </a:t>
            </a:r>
            <a:r>
              <a:rPr lang="fr-FR" dirty="0" smtClean="0"/>
              <a:t>de </a:t>
            </a:r>
            <a:r>
              <a:rPr lang="fr-FR" b="1" dirty="0" smtClean="0"/>
              <a:t>Mines </a:t>
            </a:r>
            <a:r>
              <a:rPr lang="fr-FR" b="1" dirty="0" err="1" smtClean="0"/>
              <a:t>consult</a:t>
            </a:r>
            <a:endParaRPr lang="fr-FR" b="1" dirty="0" smtClean="0"/>
          </a:p>
          <a:p>
            <a:pPr lvl="1"/>
            <a:r>
              <a:rPr lang="fr-FR" dirty="0" smtClean="0"/>
              <a:t>2002 </a:t>
            </a:r>
            <a:r>
              <a:rPr lang="fr-FR" dirty="0" smtClean="0"/>
              <a:t>création d'</a:t>
            </a:r>
            <a:r>
              <a:rPr lang="fr-FR" dirty="0" err="1" smtClean="0"/>
              <a:t>Aaege</a:t>
            </a:r>
            <a:r>
              <a:rPr lang="fr-FR" dirty="0" smtClean="0"/>
              <a:t>-</a:t>
            </a:r>
            <a:r>
              <a:rPr lang="fr-FR" dirty="0" err="1" smtClean="0"/>
              <a:t>Consult</a:t>
            </a:r>
            <a:r>
              <a:rPr lang="fr-FR" dirty="0" smtClean="0"/>
              <a:t> (</a:t>
            </a:r>
            <a:r>
              <a:rPr lang="fr-FR" dirty="0" err="1" smtClean="0"/>
              <a:t>Aaege</a:t>
            </a:r>
            <a:r>
              <a:rPr lang="fr-FR" dirty="0" smtClean="0"/>
              <a:t> = Association des </a:t>
            </a:r>
            <a:r>
              <a:rPr lang="fr-FR" dirty="0" err="1" smtClean="0"/>
              <a:t>Eleves</a:t>
            </a:r>
            <a:r>
              <a:rPr lang="fr-FR" dirty="0" smtClean="0"/>
              <a:t> et des Anciens </a:t>
            </a:r>
            <a:r>
              <a:rPr lang="fr-FR" dirty="0" err="1" smtClean="0"/>
              <a:t>Eleves</a:t>
            </a:r>
            <a:r>
              <a:rPr lang="fr-FR" dirty="0" smtClean="0"/>
              <a:t> des Grandes Ecoles, structure mise en place en 1997 pour travailler ensemble sur les adresses de </a:t>
            </a:r>
            <a:r>
              <a:rPr lang="fr-FR" dirty="0" err="1" smtClean="0"/>
              <a:t>reroutage</a:t>
            </a:r>
            <a:r>
              <a:rPr lang="fr-FR" dirty="0" smtClean="0"/>
              <a:t> à vie, les annuaires et les services aux groupes): elle réunissait l'X, les Mines, Centrale, les </a:t>
            </a:r>
            <a:r>
              <a:rPr lang="fr-FR" dirty="0" err="1" smtClean="0"/>
              <a:t>gadzart</a:t>
            </a:r>
            <a:r>
              <a:rPr lang="fr-FR" dirty="0" smtClean="0"/>
              <a:t> et </a:t>
            </a:r>
            <a:r>
              <a:rPr lang="fr-FR" dirty="0" err="1" smtClean="0"/>
              <a:t>supelec</a:t>
            </a:r>
            <a:endParaRPr lang="fr-FR" dirty="0" smtClean="0"/>
          </a:p>
          <a:p>
            <a:pPr lvl="1"/>
            <a:r>
              <a:rPr lang="fr-FR" dirty="0" smtClean="0"/>
              <a:t>2004</a:t>
            </a:r>
            <a:r>
              <a:rPr lang="fr-FR" dirty="0" smtClean="0"/>
              <a:t>, pour des questions de masse critique, </a:t>
            </a:r>
            <a:r>
              <a:rPr lang="fr-FR" dirty="0" smtClean="0"/>
              <a:t>X </a:t>
            </a:r>
            <a:r>
              <a:rPr lang="fr-FR" dirty="0" smtClean="0"/>
              <a:t>et Mines </a:t>
            </a:r>
            <a:r>
              <a:rPr lang="fr-FR" dirty="0" err="1" smtClean="0"/>
              <a:t>decident</a:t>
            </a:r>
            <a:r>
              <a:rPr lang="fr-FR" dirty="0" smtClean="0"/>
              <a:t> de fusionner </a:t>
            </a:r>
            <a:r>
              <a:rPr lang="fr-FR" dirty="0" smtClean="0"/>
              <a:t>pour créer </a:t>
            </a:r>
            <a:r>
              <a:rPr lang="fr-FR" b="1" dirty="0" err="1" smtClean="0"/>
              <a:t>Xmines</a:t>
            </a:r>
            <a:r>
              <a:rPr lang="fr-FR" b="1" dirty="0" smtClean="0"/>
              <a:t>-</a:t>
            </a:r>
            <a:r>
              <a:rPr lang="fr-FR" b="1" dirty="0" err="1" smtClean="0"/>
              <a:t>consult</a:t>
            </a:r>
            <a:endParaRPr lang="fr-FR" b="1" dirty="0" smtClean="0"/>
          </a:p>
          <a:p>
            <a:pPr lvl="1"/>
            <a:r>
              <a:rPr lang="fr-FR" b="1" dirty="0" smtClean="0"/>
              <a:t>2015, </a:t>
            </a:r>
            <a:r>
              <a:rPr lang="fr-FR" b="1" dirty="0" smtClean="0"/>
              <a:t>les ponts nous rejoignent et </a:t>
            </a:r>
            <a:r>
              <a:rPr lang="fr-FR" b="1" dirty="0" err="1" smtClean="0"/>
              <a:t>XMines</a:t>
            </a:r>
            <a:r>
              <a:rPr lang="fr-FR" b="1" dirty="0" smtClean="0"/>
              <a:t>-</a:t>
            </a:r>
            <a:r>
              <a:rPr lang="fr-FR" b="1" dirty="0" err="1" smtClean="0"/>
              <a:t>Consult</a:t>
            </a:r>
            <a:r>
              <a:rPr lang="fr-FR" b="1" dirty="0" smtClean="0"/>
              <a:t>  devient </a:t>
            </a:r>
            <a:r>
              <a:rPr lang="fr-FR" b="1" dirty="0" err="1" smtClean="0"/>
              <a:t>XMP-consult</a:t>
            </a:r>
            <a:endParaRPr lang="fr-FR" b="1" dirty="0" smtClean="0"/>
          </a:p>
          <a:p>
            <a:pPr lvl="1"/>
            <a:r>
              <a:rPr lang="fr-FR" dirty="0" smtClean="0"/>
              <a:t>2015</a:t>
            </a:r>
            <a:r>
              <a:rPr lang="fr-FR" dirty="0" smtClean="0"/>
              <a:t>, dans le cadre de la mise à jour des statuts la possibilité </a:t>
            </a:r>
            <a:r>
              <a:rPr lang="fr-FR" dirty="0" smtClean="0"/>
              <a:t>d'adhésion </a:t>
            </a:r>
            <a:r>
              <a:rPr lang="fr-FR" dirty="0" smtClean="0"/>
              <a:t>est offerte aux Grandes Ecoles du G16</a:t>
            </a:r>
          </a:p>
          <a:p>
            <a:pPr lvl="1"/>
            <a:r>
              <a:rPr lang="fr-FR" dirty="0" smtClean="0"/>
              <a:t>2016, la </a:t>
            </a:r>
            <a:r>
              <a:rPr lang="fr-FR" dirty="0" smtClean="0"/>
              <a:t>fonction de </a:t>
            </a:r>
            <a:r>
              <a:rPr lang="fr-FR" dirty="0" smtClean="0"/>
              <a:t>président est dorénavant</a:t>
            </a:r>
            <a:r>
              <a:rPr lang="fr-FR" dirty="0" smtClean="0"/>
              <a:t>, en principe limitée à un an et c'est Jean-Louis Galano (Mines) qui est élu avec un </a:t>
            </a:r>
            <a:r>
              <a:rPr lang="fr-FR" dirty="0" smtClean="0"/>
              <a:t>vice-président Ponts </a:t>
            </a:r>
            <a:r>
              <a:rPr lang="fr-FR" dirty="0" smtClean="0"/>
              <a:t>qui a vocation à lui succéder en </a:t>
            </a:r>
            <a:r>
              <a:rPr lang="fr-FR" dirty="0" smtClean="0"/>
              <a:t>07 / 2017</a:t>
            </a:r>
            <a:endParaRPr lang="fr-FR" dirty="0" smtClean="0"/>
          </a:p>
          <a:p>
            <a:r>
              <a:rPr lang="fr-FR" dirty="0" smtClean="0"/>
              <a:t>Animation</a:t>
            </a:r>
            <a:endParaRPr lang="fr-FR" dirty="0" smtClean="0"/>
          </a:p>
          <a:p>
            <a:pPr lvl="1"/>
            <a:r>
              <a:rPr lang="fr-FR" dirty="0" smtClean="0"/>
              <a:t>Un Conseil d’Administration (18 membres), dont 2 Ponts (R. Demange, E. Coursin)</a:t>
            </a:r>
            <a:endParaRPr lang="fr-FR" dirty="0" smtClean="0"/>
          </a:p>
          <a:p>
            <a:pPr lvl="1"/>
            <a:r>
              <a:rPr lang="fr-FR" dirty="0" smtClean="0"/>
              <a:t>Responsables/fonctions (Bureau)</a:t>
            </a:r>
          </a:p>
          <a:p>
            <a:pPr lvl="2"/>
            <a:r>
              <a:rPr lang="fr-FR" b="1" dirty="0" smtClean="0"/>
              <a:t>Jean-Louis </a:t>
            </a:r>
            <a:r>
              <a:rPr lang="fr-FR" b="1" dirty="0" smtClean="0"/>
              <a:t>Galano</a:t>
            </a:r>
            <a:r>
              <a:rPr lang="fr-FR" dirty="0" smtClean="0"/>
              <a:t>, Président + Relations </a:t>
            </a:r>
            <a:r>
              <a:rPr lang="fr-FR" dirty="0" smtClean="0"/>
              <a:t>Mines</a:t>
            </a:r>
          </a:p>
          <a:p>
            <a:pPr lvl="2"/>
            <a:r>
              <a:rPr lang="fr-FR" b="1" dirty="0" smtClean="0"/>
              <a:t>Eric </a:t>
            </a:r>
            <a:r>
              <a:rPr lang="fr-FR" b="1" dirty="0" smtClean="0"/>
              <a:t>Coursin</a:t>
            </a:r>
            <a:r>
              <a:rPr lang="fr-FR" dirty="0" smtClean="0"/>
              <a:t>, VP + Relation Ponts + MOA </a:t>
            </a:r>
            <a:r>
              <a:rPr lang="fr-FR" dirty="0" smtClean="0"/>
              <a:t>Plateforme</a:t>
            </a:r>
          </a:p>
          <a:p>
            <a:pPr lvl="2"/>
            <a:r>
              <a:rPr lang="fr-FR" b="1" dirty="0" smtClean="0"/>
              <a:t>Samer </a:t>
            </a:r>
            <a:r>
              <a:rPr lang="fr-FR" b="1" dirty="0" smtClean="0"/>
              <a:t>Roumieh</a:t>
            </a:r>
            <a:r>
              <a:rPr lang="fr-FR" dirty="0" smtClean="0"/>
              <a:t>, </a:t>
            </a:r>
            <a:r>
              <a:rPr lang="fr-FR" dirty="0" smtClean="0"/>
              <a:t>Trésorier</a:t>
            </a:r>
          </a:p>
          <a:p>
            <a:pPr lvl="2"/>
            <a:r>
              <a:rPr lang="fr-FR" b="1" dirty="0" smtClean="0"/>
              <a:t>Olivier </a:t>
            </a:r>
            <a:r>
              <a:rPr lang="fr-FR" b="1" dirty="0" smtClean="0"/>
              <a:t>Gras</a:t>
            </a:r>
            <a:r>
              <a:rPr lang="fr-FR" dirty="0" smtClean="0"/>
              <a:t>, </a:t>
            </a:r>
            <a:r>
              <a:rPr lang="fr-FR" dirty="0" smtClean="0"/>
              <a:t>Secrétaire</a:t>
            </a:r>
          </a:p>
          <a:p>
            <a:pPr lvl="2"/>
            <a:r>
              <a:rPr lang="fr-FR" b="1" dirty="0" smtClean="0"/>
              <a:t>Jean-Michel </a:t>
            </a:r>
            <a:r>
              <a:rPr lang="fr-FR" b="1" dirty="0" smtClean="0"/>
              <a:t>Yolin</a:t>
            </a:r>
            <a:r>
              <a:rPr lang="fr-FR" dirty="0" smtClean="0"/>
              <a:t>, Relations </a:t>
            </a:r>
            <a:r>
              <a:rPr lang="fr-FR" dirty="0" smtClean="0"/>
              <a:t>Corps</a:t>
            </a:r>
          </a:p>
          <a:p>
            <a:pPr lvl="2"/>
            <a:r>
              <a:rPr lang="fr-FR" b="1" dirty="0" smtClean="0"/>
              <a:t>Laurent </a:t>
            </a:r>
            <a:r>
              <a:rPr lang="fr-FR" b="1" dirty="0" smtClean="0"/>
              <a:t>Quivogne</a:t>
            </a:r>
            <a:r>
              <a:rPr lang="fr-FR" dirty="0" smtClean="0"/>
              <a:t>, Relations X + Transformation numérique</a:t>
            </a:r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8694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droit avec flèche 23"/>
          <p:cNvCxnSpPr/>
          <p:nvPr/>
        </p:nvCxnSpPr>
        <p:spPr>
          <a:xfrm flipH="1">
            <a:off x="2414016" y="2962656"/>
            <a:ext cx="2734056" cy="2871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</a:t>
            </a:r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148072" y="2258568"/>
            <a:ext cx="398198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Développer les pratiques du Conseil</a:t>
            </a:r>
          </a:p>
          <a:p>
            <a:endParaRPr lang="fr-FR" dirty="0" smtClean="0"/>
          </a:p>
          <a:p>
            <a:r>
              <a:rPr lang="fr-FR" dirty="0" smtClean="0"/>
              <a:t>Créer des événements de qualité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Animer des groupes de travail par sujet </a:t>
            </a:r>
          </a:p>
          <a:p>
            <a:r>
              <a:rPr lang="fr-FR" dirty="0" smtClean="0"/>
              <a:t>d’intérêt et type de population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Créer le lien entre camarades : </a:t>
            </a:r>
            <a:r>
              <a:rPr lang="fr-FR" dirty="0" smtClean="0"/>
              <a:t>r</a:t>
            </a:r>
            <a:r>
              <a:rPr lang="fr-FR" dirty="0" smtClean="0"/>
              <a:t>éunions </a:t>
            </a:r>
          </a:p>
          <a:p>
            <a:r>
              <a:rPr lang="fr-FR" dirty="0" smtClean="0"/>
              <a:t>hebdo de développement Commercial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4800600" y="5637276"/>
            <a:ext cx="347472" cy="598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3675888" y="4105656"/>
            <a:ext cx="1472184" cy="1124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 flipV="1">
            <a:off x="4233672" y="2368296"/>
            <a:ext cx="914400" cy="1737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4096512" y="1956816"/>
            <a:ext cx="1051560" cy="4114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4096512" y="2962656"/>
            <a:ext cx="1051560" cy="740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>
            <a:off x="2532888" y="2962656"/>
            <a:ext cx="2615184" cy="24688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5024"/>
            <a:ext cx="8229600" cy="532180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i="1" dirty="0" smtClean="0"/>
              <a:t>Janvier 2016 </a:t>
            </a:r>
          </a:p>
          <a:p>
            <a:r>
              <a:rPr lang="fr-FR" dirty="0" smtClean="0"/>
              <a:t>Séminaire de lancement du groupe de Mentors   </a:t>
            </a:r>
          </a:p>
          <a:p>
            <a:r>
              <a:rPr lang="fr-FR" dirty="0" smtClean="0"/>
              <a:t>Ateliers de partage de pratiques    </a:t>
            </a:r>
          </a:p>
          <a:p>
            <a:r>
              <a:rPr lang="fr-FR" dirty="0" smtClean="0"/>
              <a:t>Quand et comment adopter une posture de coaching en tant que consultant?    </a:t>
            </a:r>
          </a:p>
          <a:p>
            <a:r>
              <a:rPr lang="fr-FR" dirty="0" smtClean="0"/>
              <a:t>Réussir ses Entretiens de Vente    </a:t>
            </a:r>
          </a:p>
          <a:p>
            <a:pPr>
              <a:buNone/>
            </a:pPr>
            <a:r>
              <a:rPr lang="fr-FR" i="1" dirty="0" smtClean="0"/>
              <a:t>Février 2016</a:t>
            </a:r>
          </a:p>
          <a:p>
            <a:r>
              <a:rPr lang="fr-FR" b="1" dirty="0" smtClean="0"/>
              <a:t>Lancement du Business Club (réservé aux cabinets de conseil)    </a:t>
            </a:r>
          </a:p>
          <a:p>
            <a:r>
              <a:rPr lang="en-US" dirty="0" smtClean="0"/>
              <a:t>After work XMP Consult "Last Tuesday"   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Mars 2016</a:t>
            </a:r>
          </a:p>
          <a:p>
            <a:r>
              <a:rPr lang="fr-FR" dirty="0" smtClean="0"/>
              <a:t>Profession Lobbyiste    </a:t>
            </a:r>
          </a:p>
          <a:p>
            <a:r>
              <a:rPr lang="fr-FR" dirty="0" smtClean="0"/>
              <a:t>Trimestrielle du réseau XMP </a:t>
            </a:r>
            <a:r>
              <a:rPr lang="fr-FR" dirty="0" smtClean="0"/>
              <a:t>	</a:t>
            </a:r>
            <a:r>
              <a:rPr lang="fr-FR" dirty="0" err="1" smtClean="0"/>
              <a:t>Consult</a:t>
            </a:r>
            <a:r>
              <a:rPr lang="fr-FR" dirty="0" smtClean="0"/>
              <a:t>    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Avril 2016</a:t>
            </a:r>
          </a:p>
          <a:p>
            <a:r>
              <a:rPr lang="fr-FR" dirty="0" smtClean="0"/>
              <a:t>Changeons de civilisation - débat-apéritif des 5 à 7 du conseil  </a:t>
            </a:r>
          </a:p>
          <a:p>
            <a:r>
              <a:rPr lang="fr-FR" dirty="0" smtClean="0"/>
              <a:t>Partage tes expériences dans la Revue des Ingénieurs: Réunion de lancement   </a:t>
            </a:r>
          </a:p>
          <a:p>
            <a:pPr>
              <a:buNone/>
            </a:pPr>
            <a:r>
              <a:rPr lang="fr-FR" i="1" dirty="0" smtClean="0"/>
              <a:t>Mai 2016</a:t>
            </a:r>
          </a:p>
          <a:p>
            <a:r>
              <a:rPr lang="fr-FR" b="1" dirty="0" smtClean="0"/>
              <a:t>L’</a:t>
            </a:r>
            <a:r>
              <a:rPr lang="fr-FR" b="1" dirty="0" err="1" smtClean="0"/>
              <a:t>Uberisation</a:t>
            </a:r>
            <a:r>
              <a:rPr lang="fr-FR" b="1" dirty="0" smtClean="0"/>
              <a:t> du conseil et ses nouveaux modèles d’affaire    </a:t>
            </a:r>
          </a:p>
          <a:p>
            <a:r>
              <a:rPr lang="fr-FR" dirty="0" smtClean="0"/>
              <a:t>Séminaire de réflexion stratégique sur XMP </a:t>
            </a:r>
            <a:r>
              <a:rPr lang="fr-FR" dirty="0" err="1" smtClean="0"/>
              <a:t>Consult</a:t>
            </a:r>
            <a:r>
              <a:rPr lang="fr-FR" dirty="0" smtClean="0"/>
              <a:t>    </a:t>
            </a:r>
          </a:p>
          <a:p>
            <a:r>
              <a:rPr lang="en-US" dirty="0" smtClean="0"/>
              <a:t>After work XMP Consult "Last Tuesday"    </a:t>
            </a:r>
            <a:endParaRPr lang="fr-FR" dirty="0" smtClean="0"/>
          </a:p>
          <a:p>
            <a:pPr>
              <a:buNone/>
            </a:pPr>
            <a:r>
              <a:rPr lang="fr-FR" i="1" dirty="0" smtClean="0"/>
              <a:t>Juillet 2016</a:t>
            </a:r>
          </a:p>
          <a:p>
            <a:r>
              <a:rPr lang="fr-FR" dirty="0" smtClean="0"/>
              <a:t>Assemblée Générale XMP </a:t>
            </a:r>
            <a:r>
              <a:rPr lang="fr-FR" dirty="0" err="1" smtClean="0"/>
              <a:t>Consult</a:t>
            </a:r>
            <a:r>
              <a:rPr lang="fr-FR" dirty="0" smtClean="0"/>
              <a:t>    </a:t>
            </a:r>
          </a:p>
          <a:p>
            <a:pPr>
              <a:buNone/>
            </a:pPr>
            <a:r>
              <a:rPr lang="fr-FR" i="1" dirty="0" smtClean="0"/>
              <a:t>Septembre 2016</a:t>
            </a:r>
          </a:p>
          <a:p>
            <a:r>
              <a:rPr lang="fr-FR" dirty="0" smtClean="0"/>
              <a:t>Business Club des associés de cabinets conseils avec Hervé Lefèvre    </a:t>
            </a:r>
          </a:p>
          <a:p>
            <a:pPr>
              <a:buNone/>
            </a:pPr>
            <a:r>
              <a:rPr lang="fr-FR" i="1" dirty="0" smtClean="0"/>
              <a:t>Octobre 2016</a:t>
            </a:r>
          </a:p>
          <a:p>
            <a:r>
              <a:rPr lang="fr-FR" dirty="0" smtClean="0"/>
              <a:t>Petit-déjeuner « Management de Transition »</a:t>
            </a:r>
          </a:p>
          <a:p>
            <a:pPr>
              <a:buNone/>
            </a:pPr>
            <a:r>
              <a:rPr lang="fr-FR" i="1" dirty="0" smtClean="0"/>
              <a:t>Novembre 2016</a:t>
            </a:r>
          </a:p>
          <a:p>
            <a:r>
              <a:rPr lang="fr-FR" b="1" dirty="0" smtClean="0"/>
              <a:t>Lancement de l'Atelier Transformation Numérique</a:t>
            </a:r>
          </a:p>
          <a:p>
            <a:r>
              <a:rPr lang="fr-FR" b="1" dirty="0" smtClean="0"/>
              <a:t>Conférence "Design </a:t>
            </a:r>
            <a:r>
              <a:rPr lang="fr-FR" b="1" dirty="0" err="1" smtClean="0"/>
              <a:t>Thinking</a:t>
            </a:r>
            <a:r>
              <a:rPr lang="fr-FR" b="1" dirty="0" smtClean="0"/>
              <a:t>"</a:t>
            </a:r>
          </a:p>
          <a:p>
            <a:pPr>
              <a:buNone/>
            </a:pPr>
            <a:r>
              <a:rPr lang="fr-FR" i="1" dirty="0" smtClean="0"/>
              <a:t>Décembre 2016</a:t>
            </a:r>
          </a:p>
          <a:p>
            <a:r>
              <a:rPr lang="fr-FR" dirty="0" smtClean="0"/>
              <a:t>Se développer en </a:t>
            </a:r>
            <a:r>
              <a:rPr lang="fr-FR" dirty="0" smtClean="0"/>
              <a:t>Russie</a:t>
            </a:r>
          </a:p>
          <a:p>
            <a:r>
              <a:rPr lang="fr-FR" b="1" dirty="0" smtClean="0"/>
              <a:t>Petit-déjeuner Lean Startup</a:t>
            </a:r>
            <a:endParaRPr lang="fr-FR" b="1" dirty="0" smtClean="0"/>
          </a:p>
          <a:p>
            <a:r>
              <a:rPr lang="fr-FR" dirty="0" smtClean="0"/>
              <a:t>Réunion sur la ligne éditoriale d'XMP </a:t>
            </a:r>
            <a:r>
              <a:rPr lang="fr-FR" dirty="0" err="1" smtClean="0"/>
              <a:t>Consult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Et tous les jeudis matins, la réunion de développement commerciale XMP RECO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6761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Points </a:t>
            </a:r>
            <a:r>
              <a:rPr lang="fr-FR" dirty="0" smtClean="0"/>
              <a:t>forts:</a:t>
            </a:r>
          </a:p>
          <a:p>
            <a:pPr lvl="1"/>
            <a:r>
              <a:rPr lang="fr-FR" dirty="0" smtClean="0"/>
              <a:t>Surface : 3 écoles de tutelle (XMP)+ ouverture aux écoles du G16</a:t>
            </a:r>
          </a:p>
          <a:p>
            <a:pPr lvl="1"/>
            <a:r>
              <a:rPr lang="fr-FR" dirty="0" smtClean="0"/>
              <a:t>Services aux adhérents (salles et </a:t>
            </a:r>
            <a:r>
              <a:rPr lang="fr-FR" dirty="0" err="1" smtClean="0"/>
              <a:t>énénements</a:t>
            </a:r>
            <a:r>
              <a:rPr lang="fr-FR" dirty="0" smtClean="0"/>
              <a:t>, assurances négociées (RCP), relais de communication, référencement)</a:t>
            </a:r>
            <a:endParaRPr lang="fr-FR" dirty="0" smtClean="0"/>
          </a:p>
          <a:p>
            <a:pPr lvl="1"/>
            <a:r>
              <a:rPr lang="fr-FR" dirty="0" smtClean="0"/>
              <a:t>Accompagne la professionnalisation </a:t>
            </a:r>
            <a:r>
              <a:rPr lang="fr-FR" dirty="0" smtClean="0"/>
              <a:t>: dossier « La pratiques du Conseil » dans la revue des ingénieurs (Mines – </a:t>
            </a:r>
            <a:r>
              <a:rPr lang="fr-FR" dirty="0" err="1" smtClean="0"/>
              <a:t>dec</a:t>
            </a:r>
            <a:r>
              <a:rPr lang="fr-FR" dirty="0" smtClean="0"/>
              <a:t> 2016)</a:t>
            </a:r>
          </a:p>
          <a:p>
            <a:pPr lvl="1"/>
            <a:r>
              <a:rPr lang="fr-FR" dirty="0" smtClean="0"/>
              <a:t>Site internet (sécurité des données, plate-forme de mise en relation avec donneurs d’ordre, édition de contenus, communication directe push)</a:t>
            </a:r>
          </a:p>
          <a:p>
            <a:pPr lvl="1"/>
            <a:r>
              <a:rPr lang="fr-FR" dirty="0" smtClean="0"/>
              <a:t>Développement à l’International via la plate forme Golden </a:t>
            </a:r>
            <a:r>
              <a:rPr lang="fr-FR" dirty="0" err="1" smtClean="0"/>
              <a:t>Alumni</a:t>
            </a:r>
            <a:endParaRPr lang="fr-FR" dirty="0" smtClean="0"/>
          </a:p>
          <a:p>
            <a:pPr lvl="1"/>
            <a:r>
              <a:rPr lang="fr-FR" dirty="0" smtClean="0"/>
              <a:t>Camaraderie (réunions hebdo – développement commercial)</a:t>
            </a:r>
            <a:endParaRPr lang="fr-FR" dirty="0" smtClean="0"/>
          </a:p>
          <a:p>
            <a:r>
              <a:rPr lang="fr-FR" dirty="0" smtClean="0"/>
              <a:t>Perspectives :</a:t>
            </a:r>
          </a:p>
          <a:p>
            <a:pPr lvl="1"/>
            <a:r>
              <a:rPr lang="fr-FR" dirty="0" smtClean="0"/>
              <a:t>Elargir et </a:t>
            </a:r>
            <a:r>
              <a:rPr lang="fr-FR" u="sng" dirty="0" smtClean="0"/>
              <a:t>rajeunir</a:t>
            </a:r>
            <a:r>
              <a:rPr lang="fr-FR" dirty="0" smtClean="0"/>
              <a:t> la base de membres </a:t>
            </a:r>
            <a:r>
              <a:rPr lang="fr-FR" dirty="0" err="1" smtClean="0"/>
              <a:t>alumnis</a:t>
            </a:r>
            <a:r>
              <a:rPr lang="fr-FR" dirty="0" smtClean="0"/>
              <a:t> et de cotisants</a:t>
            </a:r>
          </a:p>
          <a:p>
            <a:pPr lvl="1"/>
            <a:r>
              <a:rPr lang="fr-FR" dirty="0" smtClean="0"/>
              <a:t>Développer la professionnalisation</a:t>
            </a:r>
            <a:r>
              <a:rPr lang="fr-FR" dirty="0" smtClean="0"/>
              <a:t>, l’international puis la </a:t>
            </a:r>
            <a:r>
              <a:rPr lang="fr-FR" dirty="0" smtClean="0"/>
              <a:t>certification</a:t>
            </a:r>
            <a:endParaRPr lang="fr-FR" dirty="0" smtClean="0"/>
          </a:p>
          <a:p>
            <a:pPr lvl="1"/>
            <a:r>
              <a:rPr lang="fr-FR" dirty="0" smtClean="0"/>
              <a:t>Développer l’image de l’ingénieur Consultant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0108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81912"/>
            <a:ext cx="8229600" cy="5010912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Evénements </a:t>
            </a:r>
            <a:r>
              <a:rPr lang="fr-FR" dirty="0"/>
              <a:t>p</a:t>
            </a:r>
            <a:r>
              <a:rPr lang="fr-FR" dirty="0" smtClean="0"/>
              <a:t>lanifiés</a:t>
            </a:r>
          </a:p>
          <a:p>
            <a:pPr lvl="1"/>
            <a:r>
              <a:rPr lang="fr-FR" dirty="0" smtClean="0"/>
              <a:t>Lundi, 23 Janvier 2017 17:00 - 19:00</a:t>
            </a:r>
          </a:p>
          <a:p>
            <a:pPr lvl="2"/>
            <a:r>
              <a:rPr lang="fr-FR" dirty="0" smtClean="0"/>
              <a:t>Réunion Atelier Transformation </a:t>
            </a:r>
            <a:r>
              <a:rPr lang="fr-FR" dirty="0" smtClean="0"/>
              <a:t>Numérique</a:t>
            </a:r>
            <a:endParaRPr lang="fr-FR" dirty="0" smtClean="0"/>
          </a:p>
          <a:p>
            <a:pPr lvl="1"/>
            <a:r>
              <a:rPr lang="fr-FR" dirty="0" smtClean="0"/>
              <a:t>Jeudi, 23 Février 2017 08:00 - 10:00</a:t>
            </a:r>
          </a:p>
          <a:p>
            <a:pPr lvl="2"/>
            <a:r>
              <a:rPr lang="fr-FR" dirty="0" smtClean="0"/>
              <a:t>Petit-déjeuner "Le meilleur Statut</a:t>
            </a:r>
            <a:r>
              <a:rPr lang="fr-FR" dirty="0" smtClean="0"/>
              <a:t>"</a:t>
            </a:r>
            <a:endParaRPr lang="fr-FR" dirty="0" smtClean="0"/>
          </a:p>
          <a:p>
            <a:pPr lvl="1"/>
            <a:r>
              <a:rPr lang="fr-FR" dirty="0" smtClean="0"/>
              <a:t>Mardi, 7 Mars 2017 18:30 - 21:00</a:t>
            </a:r>
          </a:p>
          <a:p>
            <a:pPr lvl="2"/>
            <a:r>
              <a:rPr lang="fr-FR" dirty="0" smtClean="0"/>
              <a:t>Conférence "Ingénierie des Systèmes</a:t>
            </a:r>
            <a:r>
              <a:rPr lang="fr-FR" dirty="0" smtClean="0"/>
              <a:t>"</a:t>
            </a:r>
            <a:endParaRPr lang="fr-FR" dirty="0" smtClean="0"/>
          </a:p>
          <a:p>
            <a:pPr lvl="1"/>
            <a:r>
              <a:rPr lang="fr-FR" dirty="0" smtClean="0"/>
              <a:t>Jeudi, 23 Mars 2017 19:00 - 21:00</a:t>
            </a:r>
          </a:p>
          <a:p>
            <a:pPr lvl="2"/>
            <a:r>
              <a:rPr lang="fr-FR" dirty="0" smtClean="0"/>
              <a:t>Business </a:t>
            </a:r>
            <a:r>
              <a:rPr lang="fr-FR" dirty="0" smtClean="0"/>
              <a:t>Club</a:t>
            </a:r>
            <a:endParaRPr lang="fr-FR" dirty="0" smtClean="0"/>
          </a:p>
          <a:p>
            <a:r>
              <a:rPr lang="fr-FR" dirty="0" smtClean="0"/>
              <a:t>Evénements </a:t>
            </a:r>
            <a:r>
              <a:rPr lang="fr-FR" dirty="0" smtClean="0"/>
              <a:t>en </a:t>
            </a:r>
            <a:r>
              <a:rPr lang="fr-FR" dirty="0" smtClean="0"/>
              <a:t>préparation</a:t>
            </a:r>
            <a:endParaRPr lang="fr-FR" dirty="0" smtClean="0"/>
          </a:p>
          <a:p>
            <a:pPr lvl="1"/>
            <a:r>
              <a:rPr lang="fr-FR" dirty="0" smtClean="0"/>
              <a:t>Le portage salarial (mars)</a:t>
            </a:r>
          </a:p>
          <a:p>
            <a:pPr lvl="1"/>
            <a:r>
              <a:rPr lang="fr-FR" dirty="0" err="1" smtClean="0"/>
              <a:t>Pdj</a:t>
            </a:r>
            <a:r>
              <a:rPr lang="fr-FR" dirty="0" smtClean="0"/>
              <a:t> Donneurs d’ordre (juin)</a:t>
            </a:r>
          </a:p>
          <a:p>
            <a:r>
              <a:rPr lang="fr-FR" dirty="0" smtClean="0"/>
              <a:t>Elargir et rajeunir la base de membres (X, M, P), pour les Ponts :</a:t>
            </a:r>
          </a:p>
          <a:p>
            <a:pPr lvl="1"/>
            <a:r>
              <a:rPr lang="fr-FR" dirty="0" smtClean="0"/>
              <a:t>Animer </a:t>
            </a:r>
            <a:r>
              <a:rPr lang="fr-FR" dirty="0" smtClean="0"/>
              <a:t>les anciens Ponts Alliance, répertoriés conseil</a:t>
            </a:r>
          </a:p>
          <a:p>
            <a:pPr lvl="2"/>
            <a:r>
              <a:rPr lang="fr-FR" dirty="0" smtClean="0"/>
              <a:t>1280 sélectionnés via code NAF (groupe métier Conseil)</a:t>
            </a:r>
          </a:p>
          <a:p>
            <a:pPr lvl="2"/>
            <a:r>
              <a:rPr lang="fr-FR" dirty="0" smtClean="0"/>
              <a:t>36 inscrits (groupe Pro XMP-Consult) </a:t>
            </a:r>
          </a:p>
          <a:p>
            <a:pPr lvl="1"/>
            <a:r>
              <a:rPr lang="fr-FR" dirty="0" smtClean="0"/>
              <a:t>Pour ce faire, utiliser le site professionnel et sécurisé de XMP-Consult</a:t>
            </a:r>
          </a:p>
          <a:p>
            <a:pPr lvl="2"/>
            <a:r>
              <a:rPr lang="fr-FR" dirty="0" smtClean="0"/>
              <a:t>Base </a:t>
            </a:r>
            <a:r>
              <a:rPr lang="fr-FR" dirty="0" err="1" smtClean="0"/>
              <a:t>Joomla</a:t>
            </a:r>
            <a:r>
              <a:rPr lang="fr-FR" dirty="0" smtClean="0"/>
              <a:t>, sous contrat de maintenance par la société Descartes</a:t>
            </a:r>
            <a:endParaRPr lang="fr-FR" dirty="0" smtClean="0"/>
          </a:p>
          <a:p>
            <a:pPr lvl="2"/>
            <a:r>
              <a:rPr lang="fr-FR" dirty="0" smtClean="0"/>
              <a:t>Signer un accord de protection des données avec Ponts Alliance (déontologie, sécurité des données)</a:t>
            </a:r>
          </a:p>
          <a:p>
            <a:pPr lvl="2"/>
            <a:r>
              <a:rPr lang="fr-FR" dirty="0" smtClean="0"/>
              <a:t>Récupérer les coordonnées de la population </a:t>
            </a:r>
            <a:r>
              <a:rPr lang="fr-FR" dirty="0" smtClean="0"/>
              <a:t>concernée (code NAF conseil + volontaires)</a:t>
            </a:r>
            <a:endParaRPr lang="fr-FR" dirty="0" smtClean="0"/>
          </a:p>
          <a:p>
            <a:pPr lvl="2"/>
            <a:r>
              <a:rPr lang="fr-FR" dirty="0" smtClean="0"/>
              <a:t>Animer la base au nom de Ponts Alliance (événements, NL, </a:t>
            </a:r>
            <a:r>
              <a:rPr lang="fr-FR" dirty="0" smtClean="0"/>
              <a:t>etc.)</a:t>
            </a:r>
          </a:p>
          <a:p>
            <a:pPr lvl="1"/>
            <a:r>
              <a:rPr lang="fr-FR" dirty="0" smtClean="0"/>
              <a:t>En retour, proposer un bundle pour pousser à cotiser chez Ponts Alliance et XMP </a:t>
            </a:r>
            <a:r>
              <a:rPr lang="fr-FR" dirty="0" err="1" smtClean="0"/>
              <a:t>Consult</a:t>
            </a:r>
            <a:r>
              <a:rPr lang="fr-FR" dirty="0" smtClean="0"/>
              <a:t> ?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1477727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431</Words>
  <Application>Microsoft Office PowerPoint</Application>
  <PresentationFormat>Affichage à l'écran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Bilan et projets de groupe  pro / Ponts Alliance</vt:lpstr>
      <vt:lpstr>Sommaire</vt:lpstr>
      <vt:lpstr>Responsables, organisation</vt:lpstr>
      <vt:lpstr>Activités 2016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Eric Coursin</cp:lastModifiedBy>
  <cp:revision>20</cp:revision>
  <dcterms:created xsi:type="dcterms:W3CDTF">2016-07-27T10:02:10Z</dcterms:created>
  <dcterms:modified xsi:type="dcterms:W3CDTF">2017-01-20T15:35:24Z</dcterms:modified>
</cp:coreProperties>
</file>